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5"/>
  </p:notesMasterIdLst>
  <p:sldIdLst>
    <p:sldId id="445" r:id="rId6"/>
    <p:sldId id="404" r:id="rId7"/>
    <p:sldId id="408" r:id="rId8"/>
    <p:sldId id="407" r:id="rId9"/>
    <p:sldId id="409" r:id="rId10"/>
    <p:sldId id="405" r:id="rId11"/>
    <p:sldId id="411" r:id="rId12"/>
    <p:sldId id="427" r:id="rId13"/>
    <p:sldId id="446" r:id="rId14"/>
    <p:sldId id="417" r:id="rId15"/>
    <p:sldId id="422" r:id="rId16"/>
    <p:sldId id="444" r:id="rId17"/>
    <p:sldId id="421" r:id="rId18"/>
    <p:sldId id="424" r:id="rId19"/>
    <p:sldId id="423" r:id="rId20"/>
    <p:sldId id="418" r:id="rId21"/>
    <p:sldId id="419" r:id="rId22"/>
    <p:sldId id="443" r:id="rId23"/>
    <p:sldId id="4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D8A0C-93B0-FA18-F41A-2205A13C1A04}" name="Stephen Cooke (he/him)" initials="S(" userId="S::stephen.cooke@britsafe.org::d67f2584-7677-478b-8842-56c8d60c4ed3" providerId="AD"/>
  <p188:author id="{C812D942-1520-D383-5C99-2B8838638D08}" name="Matthew Winn" initials="MW" userId="S::matthew.winn@britsafe.org::563dffef-b3da-4278-afd3-3746159ab03f" providerId="AD"/>
  <p188:author id="{01A3044C-BDC2-6702-840C-1386F86AC0AC}" name="Paul Fakley" initials="PF" userId="S::Paul.Fakley@britsafe.org::728e460c-5529-46c2-a96a-8540ffb60c47" providerId="AD"/>
  <p188:author id="{56E1DE9F-5CC0-B6C8-5B9C-BFD9B2F9C7AB}" name="Cassandra Pilossof" initials="CP" userId="S::Cassandra.Pilossof@britsafe.org::bb9cce2c-2519-46e3-8ab5-cb4ff81096e7" providerId="AD"/>
  <p188:author id="{B2197EB3-EFEA-D223-BFF6-922CE94586E6}" name="Matthew Winn" initials="MW" userId="S::Matthew.Winn@britsafe.org::563dffef-b3da-4278-afd3-3746159ab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0"/>
    <a:srgbClr val="E8010A"/>
    <a:srgbClr val="000000"/>
    <a:srgbClr val="EDB305"/>
    <a:srgbClr val="F7B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E1BF6-51BA-4433-9507-8E9C2847ED7B}" v="9" dt="2026-06-12T11:20:0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26"/>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Pilossof" userId="bb9cce2c-2519-46e3-8ab5-cb4ff81096e7" providerId="ADAL" clId="{CBC6A1AF-637D-4367-AB7E-BBEF4FD719E0}"/>
    <pc:docChg chg="undo redo custSel addSld delSld modSld sldOrd">
      <pc:chgData name="Cassandra Pilossof" userId="bb9cce2c-2519-46e3-8ab5-cb4ff81096e7" providerId="ADAL" clId="{CBC6A1AF-637D-4367-AB7E-BBEF4FD719E0}" dt="2026-06-04T11:23:54.254" v="224" actId="20577"/>
      <pc:docMkLst>
        <pc:docMk/>
      </pc:docMkLst>
      <pc:sldChg chg="modSp mod">
        <pc:chgData name="Cassandra Pilossof" userId="bb9cce2c-2519-46e3-8ab5-cb4ff81096e7" providerId="ADAL" clId="{CBC6A1AF-637D-4367-AB7E-BBEF4FD719E0}" dt="2026-06-04T11:22:21.073" v="143" actId="20577"/>
        <pc:sldMkLst>
          <pc:docMk/>
          <pc:sldMk cId="699412141" sldId="411"/>
        </pc:sldMkLst>
        <pc:spChg chg="mod">
          <ac:chgData name="Cassandra Pilossof" userId="bb9cce2c-2519-46e3-8ab5-cb4ff81096e7" providerId="ADAL" clId="{CBC6A1AF-637D-4367-AB7E-BBEF4FD719E0}" dt="2026-06-04T11:22:15.111" v="136" actId="20577"/>
          <ac:spMkLst>
            <pc:docMk/>
            <pc:sldMk cId="699412141" sldId="411"/>
            <ac:spMk id="2" creationId="{6B5E8C59-C92D-B13A-C627-47B294E3E00A}"/>
          </ac:spMkLst>
        </pc:spChg>
        <pc:spChg chg="mod">
          <ac:chgData name="Cassandra Pilossof" userId="bb9cce2c-2519-46e3-8ab5-cb4ff81096e7" providerId="ADAL" clId="{CBC6A1AF-637D-4367-AB7E-BBEF4FD719E0}" dt="2026-06-04T11:22:21.073" v="143" actId="20577"/>
          <ac:spMkLst>
            <pc:docMk/>
            <pc:sldMk cId="699412141" sldId="411"/>
            <ac:spMk id="5" creationId="{A725E323-B860-4179-B8AA-39A5B364749B}"/>
          </ac:spMkLst>
        </pc:spChg>
      </pc:sldChg>
      <pc:sldChg chg="modSp mod">
        <pc:chgData name="Cassandra Pilossof" userId="bb9cce2c-2519-46e3-8ab5-cb4ff81096e7" providerId="ADAL" clId="{CBC6A1AF-637D-4367-AB7E-BBEF4FD719E0}" dt="2026-06-04T11:22:57.966" v="173" actId="20577"/>
        <pc:sldMkLst>
          <pc:docMk/>
          <pc:sldMk cId="1775877966" sldId="418"/>
        </pc:sldMkLst>
        <pc:spChg chg="mod">
          <ac:chgData name="Cassandra Pilossof" userId="bb9cce2c-2519-46e3-8ab5-cb4ff81096e7" providerId="ADAL" clId="{CBC6A1AF-637D-4367-AB7E-BBEF4FD719E0}" dt="2026-06-04T11:22:57.966" v="173" actId="20577"/>
          <ac:spMkLst>
            <pc:docMk/>
            <pc:sldMk cId="1775877966" sldId="418"/>
            <ac:spMk id="2" creationId="{CE43E549-6D27-FBE3-5D1B-13ED6EFAED05}"/>
          </ac:spMkLst>
        </pc:spChg>
        <pc:spChg chg="mod">
          <ac:chgData name="Cassandra Pilossof" userId="bb9cce2c-2519-46e3-8ab5-cb4ff81096e7" providerId="ADAL" clId="{CBC6A1AF-637D-4367-AB7E-BBEF4FD719E0}" dt="2026-06-04T11:22:44.660" v="166" actId="20577"/>
          <ac:spMkLst>
            <pc:docMk/>
            <pc:sldMk cId="1775877966" sldId="418"/>
            <ac:spMk id="7" creationId="{4C5CCC3A-5A53-C61B-92BB-58F7D98465BE}"/>
          </ac:spMkLst>
        </pc:spChg>
      </pc:sldChg>
      <pc:sldChg chg="modSp mod">
        <pc:chgData name="Cassandra Pilossof" userId="bb9cce2c-2519-46e3-8ab5-cb4ff81096e7" providerId="ADAL" clId="{CBC6A1AF-637D-4367-AB7E-BBEF4FD719E0}" dt="2026-06-04T11:22:39.030" v="159" actId="20577"/>
        <pc:sldMkLst>
          <pc:docMk/>
          <pc:sldMk cId="2688530403" sldId="419"/>
        </pc:sldMkLst>
        <pc:spChg chg="mod">
          <ac:chgData name="Cassandra Pilossof" userId="bb9cce2c-2519-46e3-8ab5-cb4ff81096e7" providerId="ADAL" clId="{CBC6A1AF-637D-4367-AB7E-BBEF4FD719E0}" dt="2026-06-04T11:22:39.030" v="159" actId="20577"/>
          <ac:spMkLst>
            <pc:docMk/>
            <pc:sldMk cId="2688530403" sldId="419"/>
            <ac:spMk id="7" creationId="{B79C3967-5A56-F752-96CF-0E44B8610A70}"/>
          </ac:spMkLst>
        </pc:spChg>
      </pc:sldChg>
      <pc:sldChg chg="modSp mod">
        <pc:chgData name="Cassandra Pilossof" userId="bb9cce2c-2519-46e3-8ab5-cb4ff81096e7" providerId="ADAL" clId="{CBC6A1AF-637D-4367-AB7E-BBEF4FD719E0}" dt="2026-06-04T11:23:25.230" v="215" actId="20577"/>
        <pc:sldMkLst>
          <pc:docMk/>
          <pc:sldMk cId="3635870291" sldId="427"/>
        </pc:sldMkLst>
        <pc:spChg chg="mod">
          <ac:chgData name="Cassandra Pilossof" userId="bb9cce2c-2519-46e3-8ab5-cb4ff81096e7" providerId="ADAL" clId="{CBC6A1AF-637D-4367-AB7E-BBEF4FD719E0}" dt="2026-06-04T11:23:25.230" v="215" actId="20577"/>
          <ac:spMkLst>
            <pc:docMk/>
            <pc:sldMk cId="3635870291" sldId="427"/>
            <ac:spMk id="2" creationId="{C07DBEC1-771F-4462-B2D9-A39B8DEA75A9}"/>
          </ac:spMkLst>
        </pc:spChg>
        <pc:spChg chg="mod">
          <ac:chgData name="Cassandra Pilossof" userId="bb9cce2c-2519-46e3-8ab5-cb4ff81096e7" providerId="ADAL" clId="{CBC6A1AF-637D-4367-AB7E-BBEF4FD719E0}" dt="2026-06-04T11:23:20.055" v="208" actId="20577"/>
          <ac:spMkLst>
            <pc:docMk/>
            <pc:sldMk cId="3635870291" sldId="427"/>
            <ac:spMk id="5" creationId="{0968C2DA-51C9-3C7B-BEAE-A9654D7C8B4D}"/>
          </ac:spMkLst>
        </pc:spChg>
      </pc:sldChg>
      <pc:sldChg chg="modSp mod">
        <pc:chgData name="Cassandra Pilossof" userId="bb9cce2c-2519-46e3-8ab5-cb4ff81096e7" providerId="ADAL" clId="{CBC6A1AF-637D-4367-AB7E-BBEF4FD719E0}" dt="2026-06-04T11:23:54.254" v="224" actId="20577"/>
        <pc:sldMkLst>
          <pc:docMk/>
          <pc:sldMk cId="2498570885" sldId="443"/>
        </pc:sldMkLst>
        <pc:spChg chg="mod">
          <ac:chgData name="Cassandra Pilossof" userId="bb9cce2c-2519-46e3-8ab5-cb4ff81096e7" providerId="ADAL" clId="{CBC6A1AF-637D-4367-AB7E-BBEF4FD719E0}" dt="2026-06-04T11:23:54.254" v="224" actId="20577"/>
          <ac:spMkLst>
            <pc:docMk/>
            <pc:sldMk cId="2498570885" sldId="443"/>
            <ac:spMk id="8" creationId="{676CDEB8-81C8-72B7-4055-5FB0ED9E9C22}"/>
          </ac:spMkLst>
        </pc:spChg>
      </pc:sldChg>
      <pc:sldChg chg="add">
        <pc:chgData name="Cassandra Pilossof" userId="bb9cce2c-2519-46e3-8ab5-cb4ff81096e7" providerId="ADAL" clId="{CBC6A1AF-637D-4367-AB7E-BBEF4FD719E0}" dt="2026-06-04T11:21:13.967" v="111"/>
        <pc:sldMkLst>
          <pc:docMk/>
          <pc:sldMk cId="1608437788" sldId="445"/>
        </pc:sldMkLst>
      </pc:sldChg>
      <pc:sldChg chg="add ord">
        <pc:chgData name="Cassandra Pilossof" userId="bb9cce2c-2519-46e3-8ab5-cb4ff81096e7" providerId="ADAL" clId="{CBC6A1AF-637D-4367-AB7E-BBEF4FD719E0}" dt="2026-06-04T11:21:36.967" v="119"/>
        <pc:sldMkLst>
          <pc:docMk/>
          <pc:sldMk cId="4041309804" sldId="446"/>
        </pc:sldMkLst>
      </pc:sldChg>
      <pc:sldChg chg="modSp add ord">
        <pc:chgData name="Cassandra Pilossof" userId="bb9cce2c-2519-46e3-8ab5-cb4ff81096e7" providerId="ADAL" clId="{CBC6A1AF-637D-4367-AB7E-BBEF4FD719E0}" dt="2026-06-04T11:21:58.067" v="124"/>
        <pc:sldMkLst>
          <pc:docMk/>
          <pc:sldMk cId="2142267953" sldId="447"/>
        </pc:sldMkLst>
      </pc:sldChg>
    </pc:docChg>
  </pc:docChgLst>
  <pc:docChgLst>
    <pc:chgData name="Zoe  Jackson (she/her)" userId="61cd3101-b2c3-4b77-9a60-e345a09e34ce" providerId="ADAL" clId="{3C61FD22-F40E-436D-8A60-10B3CA045421}"/>
    <pc:docChg chg="custSel modSld delMainMaster modMainMaster">
      <pc:chgData name="Zoe  Jackson (she/her)" userId="61cd3101-b2c3-4b77-9a60-e345a09e34ce" providerId="ADAL" clId="{3C61FD22-F40E-436D-8A60-10B3CA045421}" dt="2026-06-12T11:20:07.604" v="23" actId="478"/>
      <pc:docMkLst>
        <pc:docMk/>
      </pc:docMkLst>
      <pc:sldChg chg="addSp delSp modSp mod modClrScheme chgLayout">
        <pc:chgData name="Zoe  Jackson (she/her)" userId="61cd3101-b2c3-4b77-9a60-e345a09e34ce" providerId="ADAL" clId="{3C61FD22-F40E-436D-8A60-10B3CA045421}" dt="2026-06-12T11:20:07.604" v="23" actId="478"/>
        <pc:sldMkLst>
          <pc:docMk/>
          <pc:sldMk cId="1608437788" sldId="445"/>
        </pc:sldMkLst>
        <pc:spChg chg="add mod ord">
          <ac:chgData name="Zoe  Jackson (she/her)" userId="61cd3101-b2c3-4b77-9a60-e345a09e34ce" providerId="ADAL" clId="{3C61FD22-F40E-436D-8A60-10B3CA045421}" dt="2026-06-12T11:20:05.960" v="22"/>
          <ac:spMkLst>
            <pc:docMk/>
            <pc:sldMk cId="1608437788" sldId="445"/>
            <ac:spMk id="2" creationId="{B3F1DF1C-E167-F9A0-EF8F-72D88E67B847}"/>
          </ac:spMkLst>
        </pc:spChg>
        <pc:spChg chg="add del mod ord">
          <ac:chgData name="Zoe  Jackson (she/her)" userId="61cd3101-b2c3-4b77-9a60-e345a09e34ce" providerId="ADAL" clId="{3C61FD22-F40E-436D-8A60-10B3CA045421}" dt="2026-06-12T11:20:07.604" v="23" actId="478"/>
          <ac:spMkLst>
            <pc:docMk/>
            <pc:sldMk cId="1608437788" sldId="445"/>
            <ac:spMk id="3" creationId="{F2CB3182-142A-7AD8-B74A-750913B8036D}"/>
          </ac:spMkLst>
        </pc:spChg>
        <pc:spChg chg="mod ord">
          <ac:chgData name="Zoe  Jackson (she/her)" userId="61cd3101-b2c3-4b77-9a60-e345a09e34ce" providerId="ADAL" clId="{3C61FD22-F40E-436D-8A60-10B3CA045421}" dt="2026-06-12T11:20:04.519" v="21" actId="700"/>
          <ac:spMkLst>
            <pc:docMk/>
            <pc:sldMk cId="1608437788" sldId="445"/>
            <ac:spMk id="5" creationId="{00000000-0000-0000-0000-000000000000}"/>
          </ac:spMkLst>
        </pc:spChg>
        <pc:spChg chg="del">
          <ac:chgData name="Zoe  Jackson (she/her)" userId="61cd3101-b2c3-4b77-9a60-e345a09e34ce" providerId="ADAL" clId="{3C61FD22-F40E-436D-8A60-10B3CA045421}" dt="2026-06-12T11:20:01.917" v="20" actId="478"/>
          <ac:spMkLst>
            <pc:docMk/>
            <pc:sldMk cId="1608437788" sldId="445"/>
            <ac:spMk id="9" creationId="{31025A28-05E5-8CFD-6BAA-675B5F3D6049}"/>
          </ac:spMkLst>
        </pc:spChg>
      </pc:sldChg>
      <pc:sldChg chg="addSp delSp modSp mod modClrScheme chgLayout">
        <pc:chgData name="Zoe  Jackson (she/her)" userId="61cd3101-b2c3-4b77-9a60-e345a09e34ce" providerId="ADAL" clId="{3C61FD22-F40E-436D-8A60-10B3CA045421}" dt="2026-06-12T11:19:57.228" v="19" actId="478"/>
        <pc:sldMkLst>
          <pc:docMk/>
          <pc:sldMk cId="4041309804" sldId="446"/>
        </pc:sldMkLst>
        <pc:spChg chg="add mod ord">
          <ac:chgData name="Zoe  Jackson (she/her)" userId="61cd3101-b2c3-4b77-9a60-e345a09e34ce" providerId="ADAL" clId="{3C61FD22-F40E-436D-8A60-10B3CA045421}" dt="2026-06-12T11:19:55.211" v="18"/>
          <ac:spMkLst>
            <pc:docMk/>
            <pc:sldMk cId="4041309804" sldId="446"/>
            <ac:spMk id="2" creationId="{6D706675-45DF-3E24-48BF-F7BB8FDF68BB}"/>
          </ac:spMkLst>
        </pc:spChg>
        <pc:spChg chg="add del mod ord">
          <ac:chgData name="Zoe  Jackson (she/her)" userId="61cd3101-b2c3-4b77-9a60-e345a09e34ce" providerId="ADAL" clId="{3C61FD22-F40E-436D-8A60-10B3CA045421}" dt="2026-06-12T11:19:57.228" v="19" actId="478"/>
          <ac:spMkLst>
            <pc:docMk/>
            <pc:sldMk cId="4041309804" sldId="446"/>
            <ac:spMk id="3" creationId="{50E2FA2C-2D35-749C-38B8-6A77A8930E9A}"/>
          </ac:spMkLst>
        </pc:spChg>
        <pc:spChg chg="mod ord">
          <ac:chgData name="Zoe  Jackson (she/her)" userId="61cd3101-b2c3-4b77-9a60-e345a09e34ce" providerId="ADAL" clId="{3C61FD22-F40E-436D-8A60-10B3CA045421}" dt="2026-06-12T11:19:53.880" v="17" actId="700"/>
          <ac:spMkLst>
            <pc:docMk/>
            <pc:sldMk cId="4041309804" sldId="446"/>
            <ac:spMk id="5" creationId="{E2C9E9E4-2FA8-74A1-B012-CC6676042C4C}"/>
          </ac:spMkLst>
        </pc:spChg>
        <pc:spChg chg="del">
          <ac:chgData name="Zoe  Jackson (she/her)" userId="61cd3101-b2c3-4b77-9a60-e345a09e34ce" providerId="ADAL" clId="{3C61FD22-F40E-436D-8A60-10B3CA045421}" dt="2026-06-12T11:19:51.465" v="16" actId="478"/>
          <ac:spMkLst>
            <pc:docMk/>
            <pc:sldMk cId="4041309804" sldId="446"/>
            <ac:spMk id="9" creationId="{033AAA75-D837-0E5F-BE4F-E90514F8E8BB}"/>
          </ac:spMkLst>
        </pc:spChg>
      </pc:sldChg>
      <pc:sldChg chg="addSp delSp modSp mod modClrScheme chgLayout">
        <pc:chgData name="Zoe  Jackson (she/her)" userId="61cd3101-b2c3-4b77-9a60-e345a09e34ce" providerId="ADAL" clId="{3C61FD22-F40E-436D-8A60-10B3CA045421}" dt="2026-06-12T11:19:44.681" v="15" actId="478"/>
        <pc:sldMkLst>
          <pc:docMk/>
          <pc:sldMk cId="2142267953" sldId="447"/>
        </pc:sldMkLst>
        <pc:spChg chg="add mod ord">
          <ac:chgData name="Zoe  Jackson (she/her)" userId="61cd3101-b2c3-4b77-9a60-e345a09e34ce" providerId="ADAL" clId="{3C61FD22-F40E-436D-8A60-10B3CA045421}" dt="2026-06-12T11:19:42.260" v="14"/>
          <ac:spMkLst>
            <pc:docMk/>
            <pc:sldMk cId="2142267953" sldId="447"/>
            <ac:spMk id="2" creationId="{C5879073-32EA-DE38-42C2-D341F5C32F16}"/>
          </ac:spMkLst>
        </pc:spChg>
        <pc:spChg chg="add del mod ord">
          <ac:chgData name="Zoe  Jackson (she/her)" userId="61cd3101-b2c3-4b77-9a60-e345a09e34ce" providerId="ADAL" clId="{3C61FD22-F40E-436D-8A60-10B3CA045421}" dt="2026-06-12T11:19:44.681" v="15" actId="478"/>
          <ac:spMkLst>
            <pc:docMk/>
            <pc:sldMk cId="2142267953" sldId="447"/>
            <ac:spMk id="3" creationId="{2BE25DDF-E906-D883-14CD-28582942A40C}"/>
          </ac:spMkLst>
        </pc:spChg>
        <pc:spChg chg="mod ord">
          <ac:chgData name="Zoe  Jackson (she/her)" userId="61cd3101-b2c3-4b77-9a60-e345a09e34ce" providerId="ADAL" clId="{3C61FD22-F40E-436D-8A60-10B3CA045421}" dt="2026-06-12T11:19:40.112" v="13" actId="700"/>
          <ac:spMkLst>
            <pc:docMk/>
            <pc:sldMk cId="2142267953" sldId="447"/>
            <ac:spMk id="5" creationId="{D79FE278-496B-09BC-30D1-D9B3FB5D4D12}"/>
          </ac:spMkLst>
        </pc:spChg>
        <pc:spChg chg="del">
          <ac:chgData name="Zoe  Jackson (she/her)" userId="61cd3101-b2c3-4b77-9a60-e345a09e34ce" providerId="ADAL" clId="{3C61FD22-F40E-436D-8A60-10B3CA045421}" dt="2026-06-12T11:19:37.583" v="12" actId="478"/>
          <ac:spMkLst>
            <pc:docMk/>
            <pc:sldMk cId="2142267953" sldId="447"/>
            <ac:spMk id="9" creationId="{0FBEA0C0-1522-ED27-5D1A-B8DF176DF9DA}"/>
          </ac:spMkLst>
        </pc:spChg>
      </pc:sldChg>
      <pc:sldMasterChg chg="del delSldLayout modSldLayout">
        <pc:chgData name="Zoe  Jackson (she/her)" userId="61cd3101-b2c3-4b77-9a60-e345a09e34ce" providerId="ADAL" clId="{3C61FD22-F40E-436D-8A60-10B3CA045421}" dt="2026-06-12T11:20:04.519" v="21" actId="700"/>
        <pc:sldMasterMkLst>
          <pc:docMk/>
          <pc:sldMasterMk cId="3226921753" sldId="2147483648"/>
        </pc:sldMasterMkLst>
        <pc:sldLayoutChg chg="del">
          <pc:chgData name="Zoe  Jackson (she/her)" userId="61cd3101-b2c3-4b77-9a60-e345a09e34ce" providerId="ADAL" clId="{3C61FD22-F40E-436D-8A60-10B3CA045421}" dt="2026-06-12T11:20:04.519" v="21" actId="700"/>
          <pc:sldLayoutMkLst>
            <pc:docMk/>
            <pc:sldMasterMk cId="3226921753" sldId="2147483648"/>
            <pc:sldLayoutMk cId="2081282781" sldId="2147483649"/>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346886206" sldId="2147483650"/>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402511242" sldId="2147483651"/>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2850731587" sldId="2147483652"/>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2559630526" sldId="2147483653"/>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3066562114" sldId="2147483654"/>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1322267523" sldId="2147483655"/>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1671621436" sldId="2147483656"/>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3015350984" sldId="2147483657"/>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3114942752" sldId="2147483658"/>
          </pc:sldLayoutMkLst>
        </pc:sldLayoutChg>
        <pc:sldLayoutChg chg="del">
          <pc:chgData name="Zoe  Jackson (she/her)" userId="61cd3101-b2c3-4b77-9a60-e345a09e34ce" providerId="ADAL" clId="{3C61FD22-F40E-436D-8A60-10B3CA045421}" dt="2026-06-12T11:20:04.519" v="21" actId="700"/>
          <pc:sldLayoutMkLst>
            <pc:docMk/>
            <pc:sldMasterMk cId="3226921753" sldId="2147483648"/>
            <pc:sldLayoutMk cId="3147939628" sldId="2147483659"/>
          </pc:sldLayoutMkLst>
        </pc:sldLayoutChg>
        <pc:sldLayoutChg chg="addSp delSp modSp del mod">
          <pc:chgData name="Zoe  Jackson (she/her)" userId="61cd3101-b2c3-4b77-9a60-e345a09e34ce" providerId="ADAL" clId="{3C61FD22-F40E-436D-8A60-10B3CA045421}" dt="2026-06-12T11:20:04.519" v="21" actId="700"/>
          <pc:sldLayoutMkLst>
            <pc:docMk/>
            <pc:sldMasterMk cId="3226921753" sldId="2147483648"/>
            <pc:sldLayoutMk cId="3723647324" sldId="2147483660"/>
          </pc:sldLayoutMkLst>
          <pc:picChg chg="add mod">
            <ac:chgData name="Zoe  Jackson (she/her)" userId="61cd3101-b2c3-4b77-9a60-e345a09e34ce" providerId="ADAL" clId="{3C61FD22-F40E-436D-8A60-10B3CA045421}" dt="2026-06-12T09:26:36.900" v="11"/>
            <ac:picMkLst>
              <pc:docMk/>
              <pc:sldMasterMk cId="3226921753" sldId="2147483648"/>
              <pc:sldLayoutMk cId="3723647324" sldId="2147483660"/>
              <ac:picMk id="2" creationId="{0AD6AC07-A092-E1F7-0B31-D515BC2B00B0}"/>
            </ac:picMkLst>
          </pc:picChg>
          <pc:picChg chg="del">
            <ac:chgData name="Zoe  Jackson (she/her)" userId="61cd3101-b2c3-4b77-9a60-e345a09e34ce" providerId="ADAL" clId="{3C61FD22-F40E-436D-8A60-10B3CA045421}" dt="2026-06-12T09:26:36.708" v="10" actId="478"/>
            <ac:picMkLst>
              <pc:docMk/>
              <pc:sldMasterMk cId="3226921753" sldId="2147483648"/>
              <pc:sldLayoutMk cId="3723647324" sldId="2147483660"/>
              <ac:picMk id="12" creationId="{00000000-0000-0000-0000-000000000000}"/>
            </ac:picMkLst>
          </pc:picChg>
        </pc:sldLayoutChg>
      </pc:sldMasterChg>
      <pc:sldMasterChg chg="addSp delSp modSp mod modSldLayout">
        <pc:chgData name="Zoe  Jackson (she/her)" userId="61cd3101-b2c3-4b77-9a60-e345a09e34ce" providerId="ADAL" clId="{3C61FD22-F40E-436D-8A60-10B3CA045421}" dt="2026-06-12T09:26:33.086" v="9"/>
        <pc:sldMasterMkLst>
          <pc:docMk/>
          <pc:sldMasterMk cId="850167382" sldId="2147483661"/>
        </pc:sldMasterMkLst>
        <pc:picChg chg="add mod">
          <ac:chgData name="Zoe  Jackson (she/her)" userId="61cd3101-b2c3-4b77-9a60-e345a09e34ce" providerId="ADAL" clId="{3C61FD22-F40E-436D-8A60-10B3CA045421}" dt="2026-06-12T09:26:30.317" v="7"/>
          <ac:picMkLst>
            <pc:docMk/>
            <pc:sldMasterMk cId="850167382" sldId="2147483661"/>
            <ac:picMk id="4" creationId="{1C2BBCCE-7A5F-0008-0FA7-476BA81D9E13}"/>
          </ac:picMkLst>
        </pc:picChg>
        <pc:picChg chg="del">
          <ac:chgData name="Zoe  Jackson (she/her)" userId="61cd3101-b2c3-4b77-9a60-e345a09e34ce" providerId="ADAL" clId="{3C61FD22-F40E-436D-8A60-10B3CA045421}" dt="2026-06-12T09:26:29.952" v="6" actId="478"/>
          <ac:picMkLst>
            <pc:docMk/>
            <pc:sldMasterMk cId="850167382" sldId="2147483661"/>
            <ac:picMk id="8" creationId="{00000000-0000-0000-0000-000000000000}"/>
          </ac:picMkLst>
        </pc:picChg>
        <pc:sldLayoutChg chg="addSp delSp modSp mod">
          <pc:chgData name="Zoe  Jackson (she/her)" userId="61cd3101-b2c3-4b77-9a60-e345a09e34ce" providerId="ADAL" clId="{3C61FD22-F40E-436D-8A60-10B3CA045421}" dt="2026-06-12T09:26:02.709" v="1"/>
          <pc:sldLayoutMkLst>
            <pc:docMk/>
            <pc:sldMasterMk cId="850167382" sldId="2147483661"/>
            <pc:sldLayoutMk cId="2634068274" sldId="2147483662"/>
          </pc:sldLayoutMkLst>
          <pc:picChg chg="add mod">
            <ac:chgData name="Zoe  Jackson (she/her)" userId="61cd3101-b2c3-4b77-9a60-e345a09e34ce" providerId="ADAL" clId="{3C61FD22-F40E-436D-8A60-10B3CA045421}" dt="2026-06-12T09:26:02.709" v="1"/>
            <ac:picMkLst>
              <pc:docMk/>
              <pc:sldMasterMk cId="850167382" sldId="2147483661"/>
              <pc:sldLayoutMk cId="2634068274" sldId="2147483662"/>
              <ac:picMk id="4" creationId="{C28C286A-F0F3-D19A-ADF9-589165C977A5}"/>
            </ac:picMkLst>
          </pc:picChg>
          <pc:picChg chg="del">
            <ac:chgData name="Zoe  Jackson (she/her)" userId="61cd3101-b2c3-4b77-9a60-e345a09e34ce" providerId="ADAL" clId="{3C61FD22-F40E-436D-8A60-10B3CA045421}" dt="2026-06-12T09:26:02.530" v="0" actId="478"/>
            <ac:picMkLst>
              <pc:docMk/>
              <pc:sldMasterMk cId="850167382" sldId="2147483661"/>
              <pc:sldLayoutMk cId="2634068274" sldId="2147483662"/>
              <ac:picMk id="16" creationId="{00000000-0000-0000-0000-000000000000}"/>
            </ac:picMkLst>
          </pc:picChg>
        </pc:sldLayoutChg>
        <pc:sldLayoutChg chg="addSp delSp modSp mod">
          <pc:chgData name="Zoe  Jackson (she/her)" userId="61cd3101-b2c3-4b77-9a60-e345a09e34ce" providerId="ADAL" clId="{3C61FD22-F40E-436D-8A60-10B3CA045421}" dt="2026-06-12T09:26:33.086" v="9"/>
          <pc:sldLayoutMkLst>
            <pc:docMk/>
            <pc:sldMasterMk cId="850167382" sldId="2147483661"/>
            <pc:sldLayoutMk cId="2077359255" sldId="2147483663"/>
          </pc:sldLayoutMkLst>
          <pc:picChg chg="add mod">
            <ac:chgData name="Zoe  Jackson (she/her)" userId="61cd3101-b2c3-4b77-9a60-e345a09e34ce" providerId="ADAL" clId="{3C61FD22-F40E-436D-8A60-10B3CA045421}" dt="2026-06-12T09:26:33.086" v="9"/>
            <ac:picMkLst>
              <pc:docMk/>
              <pc:sldMasterMk cId="850167382" sldId="2147483661"/>
              <pc:sldLayoutMk cId="2077359255" sldId="2147483663"/>
              <ac:picMk id="2" creationId="{9D3B93EC-3BA9-E632-E336-C27B098B8454}"/>
            </ac:picMkLst>
          </pc:picChg>
          <pc:picChg chg="del">
            <ac:chgData name="Zoe  Jackson (she/her)" userId="61cd3101-b2c3-4b77-9a60-e345a09e34ce" providerId="ADAL" clId="{3C61FD22-F40E-436D-8A60-10B3CA045421}" dt="2026-06-12T09:26:32.855" v="8" actId="478"/>
            <ac:picMkLst>
              <pc:docMk/>
              <pc:sldMasterMk cId="850167382" sldId="2147483661"/>
              <pc:sldLayoutMk cId="2077359255" sldId="2147483663"/>
              <ac:picMk id="12" creationId="{00000000-0000-0000-0000-000000000000}"/>
            </ac:picMkLst>
          </pc:picChg>
        </pc:sldLayoutChg>
        <pc:sldLayoutChg chg="addSp delSp modSp mod">
          <pc:chgData name="Zoe  Jackson (she/her)" userId="61cd3101-b2c3-4b77-9a60-e345a09e34ce" providerId="ADAL" clId="{3C61FD22-F40E-436D-8A60-10B3CA045421}" dt="2026-06-12T09:26:06.149" v="3"/>
          <pc:sldLayoutMkLst>
            <pc:docMk/>
            <pc:sldMasterMk cId="850167382" sldId="2147483661"/>
            <pc:sldLayoutMk cId="3280301418" sldId="2147483664"/>
          </pc:sldLayoutMkLst>
          <pc:picChg chg="add mod">
            <ac:chgData name="Zoe  Jackson (she/her)" userId="61cd3101-b2c3-4b77-9a60-e345a09e34ce" providerId="ADAL" clId="{3C61FD22-F40E-436D-8A60-10B3CA045421}" dt="2026-06-12T09:26:06.149" v="3"/>
            <ac:picMkLst>
              <pc:docMk/>
              <pc:sldMasterMk cId="850167382" sldId="2147483661"/>
              <pc:sldLayoutMk cId="3280301418" sldId="2147483664"/>
              <ac:picMk id="2" creationId="{9B247AA8-5F21-5D15-641A-A18956C53F8D}"/>
            </ac:picMkLst>
          </pc:picChg>
          <pc:picChg chg="del">
            <ac:chgData name="Zoe  Jackson (she/her)" userId="61cd3101-b2c3-4b77-9a60-e345a09e34ce" providerId="ADAL" clId="{3C61FD22-F40E-436D-8A60-10B3CA045421}" dt="2026-06-12T09:26:05.962" v="2" actId="478"/>
            <ac:picMkLst>
              <pc:docMk/>
              <pc:sldMasterMk cId="850167382" sldId="2147483661"/>
              <pc:sldLayoutMk cId="3280301418" sldId="2147483664"/>
              <ac:picMk id="11" creationId="{00000000-0000-0000-0000-000000000000}"/>
            </ac:picMkLst>
          </pc:picChg>
        </pc:sldLayoutChg>
        <pc:sldLayoutChg chg="addSp delSp modSp mod">
          <pc:chgData name="Zoe  Jackson (she/her)" userId="61cd3101-b2c3-4b77-9a60-e345a09e34ce" providerId="ADAL" clId="{3C61FD22-F40E-436D-8A60-10B3CA045421}" dt="2026-06-12T09:26:11.074" v="5"/>
          <pc:sldLayoutMkLst>
            <pc:docMk/>
            <pc:sldMasterMk cId="850167382" sldId="2147483661"/>
            <pc:sldLayoutMk cId="2374252410" sldId="2147483677"/>
          </pc:sldLayoutMkLst>
          <pc:picChg chg="add mod">
            <ac:chgData name="Zoe  Jackson (she/her)" userId="61cd3101-b2c3-4b77-9a60-e345a09e34ce" providerId="ADAL" clId="{3C61FD22-F40E-436D-8A60-10B3CA045421}" dt="2026-06-12T09:26:11.074" v="5"/>
            <ac:picMkLst>
              <pc:docMk/>
              <pc:sldMasterMk cId="850167382" sldId="2147483661"/>
              <pc:sldLayoutMk cId="2374252410" sldId="2147483677"/>
              <ac:picMk id="2" creationId="{B3E4E68F-30EA-933B-7A61-117E352B742B}"/>
            </ac:picMkLst>
          </pc:picChg>
          <pc:picChg chg="del">
            <ac:chgData name="Zoe  Jackson (she/her)" userId="61cd3101-b2c3-4b77-9a60-e345a09e34ce" providerId="ADAL" clId="{3C61FD22-F40E-436D-8A60-10B3CA045421}" dt="2026-06-12T09:26:10.900" v="4" actId="478"/>
            <ac:picMkLst>
              <pc:docMk/>
              <pc:sldMasterMk cId="850167382" sldId="2147483661"/>
              <pc:sldLayoutMk cId="2374252410" sldId="2147483677"/>
              <ac:picMk id="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5920E-C1A6-4807-AFF3-F5430DB0BDB6}" type="datetimeFigureOut">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9BD78-3FD6-4AEF-A620-1A7121F07754}" type="slidenum">
              <a:t>‹#›</a:t>
            </a:fld>
            <a:endParaRPr lang="en-US"/>
          </a:p>
        </p:txBody>
      </p:sp>
    </p:spTree>
    <p:extLst>
      <p:ext uri="{BB962C8B-B14F-4D97-AF65-F5344CB8AC3E}">
        <p14:creationId xmlns:p14="http://schemas.microsoft.com/office/powerpoint/2010/main" val="3962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974" y="1966815"/>
            <a:ext cx="10321553" cy="807558"/>
          </a:xfrm>
        </p:spPr>
        <p:txBody>
          <a:bodyPr/>
          <a:lstStyle>
            <a:lvl1pPr>
              <a:lnSpc>
                <a:spcPct val="100000"/>
              </a:lnSpc>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81974" y="2816264"/>
            <a:ext cx="10321553" cy="1752600"/>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Text Placeholder 13"/>
          <p:cNvSpPr>
            <a:spLocks noGrp="1"/>
          </p:cNvSpPr>
          <p:nvPr>
            <p:ph type="body" sz="quarter" idx="11"/>
          </p:nvPr>
        </p:nvSpPr>
        <p:spPr>
          <a:xfrm>
            <a:off x="581974" y="5889579"/>
            <a:ext cx="10321553" cy="397734"/>
          </a:xfrm>
        </p:spPr>
        <p:txBody>
          <a:bodyPr/>
          <a:lstStyle>
            <a:lvl1pPr marL="0" indent="0">
              <a:lnSpc>
                <a:spcPct val="100000"/>
              </a:lnSpc>
              <a:spcAft>
                <a:spcPts val="0"/>
              </a:spcAft>
              <a:buNone/>
              <a:defRPr sz="2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C28C286A-F0F3-D19A-ADF9-589165C977A5}"/>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63406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3" y="1974575"/>
            <a:ext cx="5498732" cy="4333459"/>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5" y="1470528"/>
            <a:ext cx="5524451"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31527" y="1490721"/>
            <a:ext cx="5531943" cy="4816562"/>
          </a:xfrm>
        </p:spPr>
        <p:txBody>
          <a:bodyPr/>
          <a:lstStyle>
            <a:lvl1pPr marL="0" indent="0">
              <a:spcBef>
                <a:spcPts val="1200"/>
              </a:spcBef>
              <a:spcAft>
                <a:spcPts val="1000"/>
              </a:spcAft>
              <a:buNone/>
              <a:defRPr/>
            </a:lvl1pPr>
            <a:lvl2pPr marL="0" indent="0">
              <a:spcBef>
                <a:spcPts val="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29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97293"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524451" cy="4373216"/>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hasCustomPrompt="1"/>
          </p:nvPr>
        </p:nvSpPr>
        <p:spPr>
          <a:xfrm>
            <a:off x="6345382" y="1478058"/>
            <a:ext cx="5514109"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ontent Placeholder 2"/>
          <p:cNvSpPr>
            <a:spLocks noGrp="1"/>
          </p:cNvSpPr>
          <p:nvPr>
            <p:ph idx="15"/>
          </p:nvPr>
        </p:nvSpPr>
        <p:spPr>
          <a:xfrm>
            <a:off x="6317674" y="2080591"/>
            <a:ext cx="5527961" cy="4200939"/>
          </a:xfrm>
        </p:spPr>
        <p:txBody>
          <a:bodyPr/>
          <a:lstStyle>
            <a:lvl1pPr marL="0" indent="0">
              <a:spcBef>
                <a:spcPts val="0"/>
              </a:spcBef>
              <a:spcAft>
                <a:spcPts val="1000"/>
              </a:spcAft>
              <a:buFont typeface="Arial"/>
              <a:buNone/>
              <a:defRPr/>
            </a:lvl1pPr>
            <a:lvl2pPr marL="0" indent="0">
              <a:spcBef>
                <a:spcPts val="0"/>
              </a:spcBef>
              <a:spcAft>
                <a:spcPts val="1000"/>
              </a:spcAft>
              <a:buFont typeface="Lucida Grande"/>
              <a:buNone/>
              <a:defRPr b="0"/>
            </a:lvl2pPr>
            <a:lvl3pPr marL="0" indent="0">
              <a:buFont typeface="Arial"/>
              <a:buNone/>
              <a:defRPr/>
            </a:lvl3pPr>
            <a:lvl4pPr marL="0" indent="0">
              <a:buFont typeface="Arial"/>
              <a:buNone/>
              <a:defRPr/>
            </a:lvl4pPr>
            <a:lvl5pPr marL="0" indent="0">
              <a:buFont typeface="Arial"/>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20583"/>
            <a:ext cx="5552159"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11339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496741" cy="4426224"/>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364739" y="1480919"/>
            <a:ext cx="550860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64738" y="1987826"/>
            <a:ext cx="5498732" cy="4346712"/>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07331"/>
            <a:ext cx="5415624"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89817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252638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red push pin on a black background&#10;&#10;Description automatically generated">
            <a:extLst>
              <a:ext uri="{FF2B5EF4-FFF2-40B4-BE49-F238E27FC236}">
                <a16:creationId xmlns:a16="http://schemas.microsoft.com/office/drawing/2014/main" id="{CF577F21-02B0-3CAD-3C09-ADB0CD2512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2800" y="3544452"/>
            <a:ext cx="425561" cy="400027"/>
          </a:xfrm>
          <a:prstGeom prst="rect">
            <a:avLst/>
          </a:prstGeom>
        </p:spPr>
      </p:pic>
      <p:pic>
        <p:nvPicPr>
          <p:cNvPr id="8" name="Picture 7" descr="A red push pin on a black background&#10;&#10;Description automatically generated">
            <a:extLst>
              <a:ext uri="{FF2B5EF4-FFF2-40B4-BE49-F238E27FC236}">
                <a16:creationId xmlns:a16="http://schemas.microsoft.com/office/drawing/2014/main" id="{E63AB4D8-EC71-A544-3386-8096C85CF7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0255" y="3330722"/>
            <a:ext cx="326467" cy="306879"/>
          </a:xfrm>
          <a:prstGeom prst="rect">
            <a:avLst/>
          </a:prstGeom>
        </p:spPr>
      </p:pic>
      <p:pic>
        <p:nvPicPr>
          <p:cNvPr id="9" name="Picture 8" descr="A red push pin on a black background&#10;&#10;Description automatically generated">
            <a:extLst>
              <a:ext uri="{FF2B5EF4-FFF2-40B4-BE49-F238E27FC236}">
                <a16:creationId xmlns:a16="http://schemas.microsoft.com/office/drawing/2014/main" id="{261BAAD6-413A-EDAB-5E30-555DE3E0EB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2570" y="3177282"/>
            <a:ext cx="326467" cy="306879"/>
          </a:xfrm>
          <a:prstGeom prst="rect">
            <a:avLst/>
          </a:prstGeom>
        </p:spPr>
      </p:pic>
      <p:pic>
        <p:nvPicPr>
          <p:cNvPr id="10" name="Picture 9" descr="A red push pin on a black background&#10;&#10;Description automatically generated">
            <a:extLst>
              <a:ext uri="{FF2B5EF4-FFF2-40B4-BE49-F238E27FC236}">
                <a16:creationId xmlns:a16="http://schemas.microsoft.com/office/drawing/2014/main" id="{40CB95F9-AB64-415C-987C-6C2F837AEC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70439" y="1952996"/>
            <a:ext cx="425561" cy="400027"/>
          </a:xfrm>
          <a:prstGeom prst="rect">
            <a:avLst/>
          </a:prstGeom>
        </p:spPr>
      </p:pic>
    </p:spTree>
    <p:extLst>
      <p:ext uri="{BB962C8B-B14F-4D97-AF65-F5344CB8AC3E}">
        <p14:creationId xmlns:p14="http://schemas.microsoft.com/office/powerpoint/2010/main" val="328970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854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4" name="Picture Placeholder 3"/>
          <p:cNvSpPr>
            <a:spLocks noGrp="1"/>
          </p:cNvSpPr>
          <p:nvPr>
            <p:ph type="pic" sz="quarter" idx="13"/>
          </p:nvPr>
        </p:nvSpPr>
        <p:spPr>
          <a:xfrm>
            <a:off x="419949" y="1475509"/>
            <a:ext cx="11352105" cy="4874491"/>
          </a:xfrm>
        </p:spPr>
        <p:txBody>
          <a:bodyPr/>
          <a:lstStyle>
            <a:lvl1pPr marL="0" indent="0">
              <a:buNone/>
              <a:defRPr sz="1400"/>
            </a:lvl1pPr>
          </a:lstStyle>
          <a:p>
            <a:r>
              <a:rPr lang="en-US"/>
              <a:t>Click icon to add picture</a:t>
            </a:r>
            <a:endParaRPr lang="en-GB"/>
          </a:p>
        </p:txBody>
      </p:sp>
    </p:spTree>
    <p:extLst>
      <p:ext uri="{BB962C8B-B14F-4D97-AF65-F5344CB8AC3E}">
        <p14:creationId xmlns:p14="http://schemas.microsoft.com/office/powerpoint/2010/main" val="180980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70019"/>
            <a:ext cx="9532632" cy="481086"/>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33003" y="1974574"/>
            <a:ext cx="11343583" cy="4188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3" y="1418573"/>
            <a:ext cx="11343583" cy="383251"/>
          </a:xfrm>
        </p:spPr>
        <p:txBody>
          <a:bodyPr>
            <a:noAutofit/>
          </a:bodyPr>
          <a:lstStyle>
            <a:lvl1pPr marL="0" indent="0" algn="l">
              <a:spcAft>
                <a:spcPts val="0"/>
              </a:spcAft>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934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539699" y="6492876"/>
            <a:ext cx="7236888" cy="365125"/>
          </a:xfrm>
          <a:prstGeom prst="rect">
            <a:avLst/>
          </a:prstGeom>
        </p:spPr>
        <p:txBody>
          <a:bodyPr vert="horz" lIns="0" tIns="0" rIns="0" bIns="0" rtlCol="0" anchor="t" anchorCtr="0"/>
          <a:lstStyle>
            <a:lvl1pPr algn="r">
              <a:defRPr sz="1100">
                <a:solidFill>
                  <a:srgbClr val="FFFFFF"/>
                </a:solidFill>
              </a:defRPr>
            </a:lvl1pPr>
          </a:lstStyle>
          <a:p>
            <a:r>
              <a:rPr lang="en-GB"/>
              <a:t>Document title</a:t>
            </a:r>
          </a:p>
        </p:txBody>
      </p:sp>
      <p:sp>
        <p:nvSpPr>
          <p:cNvPr id="12"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FFFFFF"/>
                </a:solidFill>
              </a:defRPr>
            </a:lvl1pPr>
          </a:lstStyle>
          <a:p>
            <a:fld id="{7133AA4C-93BA-564F-BBE3-587800EC7529}" type="slidenum">
              <a:rPr lang="en-GB" smtClean="0"/>
              <a:pPr/>
              <a:t>‹#›</a:t>
            </a:fld>
            <a:endParaRPr lang="en-GB"/>
          </a:p>
        </p:txBody>
      </p:sp>
      <p:sp>
        <p:nvSpPr>
          <p:cNvPr id="3" name="Text Placeholder 2"/>
          <p:cNvSpPr>
            <a:spLocks noGrp="1"/>
          </p:cNvSpPr>
          <p:nvPr>
            <p:ph type="body" sz="quarter" idx="10"/>
          </p:nvPr>
        </p:nvSpPr>
        <p:spPr>
          <a:xfrm>
            <a:off x="419099" y="1818959"/>
            <a:ext cx="7912100" cy="2498725"/>
          </a:xfrm>
        </p:spPr>
        <p:txBody>
          <a:bodyPr/>
          <a:lstStyle>
            <a:lvl1pPr marL="0" indent="0" algn="l">
              <a:lnSpc>
                <a:spcPts val="2800"/>
              </a:lnSpc>
              <a:spcAft>
                <a:spcPts val="0"/>
              </a:spcAft>
              <a:buNone/>
              <a:defRPr sz="2500" b="1">
                <a:solidFill>
                  <a:schemeClr val="accent2"/>
                </a:solidFill>
              </a:defRPr>
            </a:lvl1pPr>
            <a:lvl2pPr marL="0" indent="0" algn="l">
              <a:lnSpc>
                <a:spcPts val="2800"/>
              </a:lnSpc>
              <a:spcAft>
                <a:spcPts val="0"/>
              </a:spcAft>
              <a:buNone/>
              <a:defRPr sz="2500" b="1">
                <a:solidFill>
                  <a:schemeClr val="accent2"/>
                </a:solidFill>
              </a:defRPr>
            </a:lvl2pPr>
            <a:lvl3pPr marL="0" indent="0" algn="l">
              <a:lnSpc>
                <a:spcPts val="2800"/>
              </a:lnSpc>
              <a:spcAft>
                <a:spcPts val="0"/>
              </a:spcAft>
              <a:buFont typeface="Arial"/>
              <a:buNone/>
              <a:defRPr sz="2500" b="1">
                <a:solidFill>
                  <a:schemeClr val="accent2"/>
                </a:solidFill>
              </a:defRPr>
            </a:lvl3pPr>
            <a:lvl4pPr marL="0" indent="0" algn="l">
              <a:lnSpc>
                <a:spcPts val="2800"/>
              </a:lnSpc>
              <a:spcAft>
                <a:spcPts val="0"/>
              </a:spcAft>
              <a:buFont typeface="Arial"/>
              <a:buNone/>
              <a:defRPr sz="2500" b="1">
                <a:solidFill>
                  <a:schemeClr val="accent2"/>
                </a:solidFill>
              </a:defRPr>
            </a:lvl4pPr>
            <a:lvl5pPr marL="0" indent="0" algn="l">
              <a:lnSpc>
                <a:spcPts val="2800"/>
              </a:lnSpc>
              <a:spcAft>
                <a:spcPts val="0"/>
              </a:spcAft>
              <a:buFont typeface="Arial"/>
              <a:buNone/>
              <a:defRPr sz="2500" b="1">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B3E4E68F-30EA-933B-7A61-117E352B742B}"/>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37425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98E64-EB10-4EF3-B9ED-D461DEA9122D}" type="datetimeFigureOut">
              <a:rPr lang="en-GB" smtClean="0"/>
              <a:t>12/06/2026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348C85-CF34-4B02-8AAD-CA49D3A28660}" type="slidenum">
              <a:rPr lang="en-GB" smtClean="0"/>
              <a:t>‹#›</a:t>
            </a:fld>
            <a:endParaRPr lang="en-GB"/>
          </a:p>
        </p:txBody>
      </p:sp>
    </p:spTree>
    <p:extLst>
      <p:ext uri="{BB962C8B-B14F-4D97-AF65-F5344CB8AC3E}">
        <p14:creationId xmlns:p14="http://schemas.microsoft.com/office/powerpoint/2010/main" val="18638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5" y="5889579"/>
            <a:ext cx="4696607" cy="397734"/>
          </a:xfrm>
        </p:spPr>
        <p:txBody>
          <a:bodyPr/>
          <a:lstStyle>
            <a:lvl1pPr marL="0" indent="0">
              <a:lnSpc>
                <a:spcPct val="100000"/>
              </a:lnSpc>
              <a:spcAft>
                <a:spcPts val="0"/>
              </a:spcAft>
              <a:buNone/>
              <a:defRPr sz="2000" b="1">
                <a:solidFill>
                  <a:srgbClr val="002F5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a:solidFill>
                  <a:srgbClr val="002F5F"/>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733227" cy="1372515"/>
          </a:xfrm>
        </p:spPr>
        <p:txBody>
          <a:bodyPr/>
          <a:lstStyle>
            <a:lvl1pPr marL="0" indent="0" algn="l">
              <a:lnSpc>
                <a:spcPct val="100000"/>
              </a:lnSpc>
              <a:spcAft>
                <a:spcPts val="0"/>
              </a:spcAft>
              <a:buNone/>
              <a:defRPr sz="25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9D3B93EC-3BA9-E632-E336-C27B098B84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207735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rgbClr val="002F5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4" y="5889579"/>
            <a:ext cx="4641191" cy="397734"/>
          </a:xfrm>
        </p:spPr>
        <p:txBody>
          <a:bodyPr/>
          <a:lstStyle>
            <a:lvl1pPr marL="0" indent="0">
              <a:lnSpc>
                <a:spcPct val="100000"/>
              </a:lnSpc>
              <a:spcAft>
                <a:spcPts val="0"/>
              </a:spcAft>
              <a:buNone/>
              <a:defRPr sz="2000" b="1">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sz="2900">
                <a:solidFill>
                  <a:schemeClr val="bg2"/>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608536" cy="1372515"/>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9B247AA8-5F21-5D15-641A-A18956C53F8D}"/>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32803014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2109355"/>
            <a:ext cx="11412633" cy="4040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2" y="1465118"/>
            <a:ext cx="11398779" cy="405246"/>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8796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no sub head">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1475509"/>
            <a:ext cx="11412632" cy="4708730"/>
          </a:xfrm>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142278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8" y="1490030"/>
            <a:ext cx="5399761" cy="864939"/>
          </a:xfrm>
        </p:spPr>
        <p:txBody>
          <a:bodyPr/>
          <a:lstStyle>
            <a:lvl1pPr>
              <a:lnSpc>
                <a:spcPts val="2800"/>
              </a:lnSpc>
              <a:defRPr/>
            </a:lvl1pPr>
          </a:lstStyle>
          <a:p>
            <a:r>
              <a:rPr lang="en-US"/>
              <a:t>Click to edit Master title style</a:t>
            </a:r>
            <a:endParaRPr lang="en-GB"/>
          </a:p>
        </p:txBody>
      </p:sp>
      <p:sp>
        <p:nvSpPr>
          <p:cNvPr id="3" name="Content Placeholder 2"/>
          <p:cNvSpPr>
            <a:spLocks noGrp="1"/>
          </p:cNvSpPr>
          <p:nvPr>
            <p:ph idx="1"/>
          </p:nvPr>
        </p:nvSpPr>
        <p:spPr>
          <a:xfrm>
            <a:off x="6082147" y="1485900"/>
            <a:ext cx="5749635" cy="4800600"/>
          </a:xfrm>
        </p:spPr>
        <p:txBody>
          <a:bodyPr/>
          <a:lstStyle>
            <a:lvl1pPr marL="0" indent="0">
              <a:spcAft>
                <a:spcPts val="1100"/>
              </a:spcAft>
              <a:buNone/>
              <a:defRPr b="1"/>
            </a:lvl1pPr>
            <a:lvl2pPr marL="0" indent="0">
              <a:spcAft>
                <a:spcPts val="1100"/>
              </a:spcAft>
              <a:buNone/>
              <a:defRPr/>
            </a:lvl2pPr>
            <a:lvl3pPr marL="248400" indent="-248400">
              <a:spcAft>
                <a:spcPts val="1100"/>
              </a:spcAft>
              <a:buFont typeface="Arial"/>
              <a:buChar char="•"/>
              <a:defRPr/>
            </a:lvl3pPr>
            <a:lvl4pPr marL="514800" indent="-280800">
              <a:spcAft>
                <a:spcPts val="1100"/>
              </a:spcAft>
              <a:buFont typeface="Lucida Grande"/>
              <a:buChar char="-"/>
              <a:defRPr/>
            </a:lvl4pPr>
            <a:lvl5pPr>
              <a:spcAft>
                <a:spcPts val="11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30192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1482404"/>
            <a:ext cx="5344944" cy="481086"/>
          </a:xfrm>
        </p:spPr>
        <p:txBody>
          <a:bodyPr/>
          <a:lstStyle>
            <a:lvl1pPr>
              <a:lnSpc>
                <a:spcPts val="3000"/>
              </a:lnSpc>
              <a:defRPr sz="2900"/>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087645" y="1478058"/>
            <a:ext cx="576882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096002" y="2001078"/>
            <a:ext cx="5767469" cy="4386468"/>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89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480329"/>
            <a:ext cx="5498732" cy="4714310"/>
          </a:xfrm>
        </p:spPr>
        <p:txBody>
          <a:bodyPr/>
          <a:lstStyle>
            <a:lvl1pPr marL="0" indent="0">
              <a:spcBef>
                <a:spcPts val="1200"/>
              </a:spcBef>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11" name="Content Placeholder 2"/>
          <p:cNvSpPr>
            <a:spLocks noGrp="1"/>
          </p:cNvSpPr>
          <p:nvPr>
            <p:ph idx="15"/>
          </p:nvPr>
        </p:nvSpPr>
        <p:spPr>
          <a:xfrm>
            <a:off x="6350883" y="1472799"/>
            <a:ext cx="5498732" cy="4691269"/>
          </a:xfrm>
        </p:spPr>
        <p:txBody>
          <a:bodyPr/>
          <a:lstStyle>
            <a:lvl1pPr marL="0" indent="0">
              <a:buNone/>
              <a:defRPr/>
            </a:lvl1pPr>
            <a:lvl2pPr marL="0" indent="0">
              <a:spcBef>
                <a:spcPts val="800"/>
              </a:spcBef>
              <a:spcAft>
                <a:spcPts val="0"/>
              </a:spcAft>
              <a:buNone/>
              <a:defRPr b="1"/>
            </a:lvl2pPr>
          </a:lstStyle>
          <a:p>
            <a:pPr lvl="0"/>
            <a:r>
              <a:rPr lang="en-US"/>
              <a:t>Edit Master text styles</a:t>
            </a:r>
          </a:p>
        </p:txBody>
      </p:sp>
    </p:spTree>
    <p:extLst>
      <p:ext uri="{BB962C8B-B14F-4D97-AF65-F5344CB8AC3E}">
        <p14:creationId xmlns:p14="http://schemas.microsoft.com/office/powerpoint/2010/main" val="301220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987826"/>
            <a:ext cx="5498732" cy="4277893"/>
          </a:xfrm>
        </p:spPr>
        <p:txBody>
          <a:bodyPr/>
          <a:lstStyle>
            <a:lvl3pPr>
              <a:defRPr>
                <a:solidFill>
                  <a:srgbClr val="002F5F"/>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4" y="1478058"/>
            <a:ext cx="5509120"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Content Placeholder 2"/>
          <p:cNvSpPr>
            <a:spLocks noGrp="1"/>
          </p:cNvSpPr>
          <p:nvPr>
            <p:ph idx="14"/>
          </p:nvPr>
        </p:nvSpPr>
        <p:spPr>
          <a:xfrm>
            <a:off x="6350884" y="1475509"/>
            <a:ext cx="5494753" cy="479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43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002" y="343504"/>
            <a:ext cx="8760047" cy="82268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33002" y="1465118"/>
            <a:ext cx="11398779" cy="460404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002F5F"/>
                </a:solidFill>
              </a:defRPr>
            </a:lvl1pPr>
          </a:lstStyle>
          <a:p>
            <a:fld id="{7133AA4C-93BA-564F-BBE3-587800EC7529}" type="slidenum">
              <a:rPr lang="en-GB" smtClean="0"/>
              <a:pPr/>
              <a:t>‹#›</a:t>
            </a:fld>
            <a:endParaRPr lang="en-GB"/>
          </a:p>
        </p:txBody>
      </p:sp>
      <p:cxnSp>
        <p:nvCxnSpPr>
          <p:cNvPr id="9" name="Straight Connector 8"/>
          <p:cNvCxnSpPr/>
          <p:nvPr/>
        </p:nvCxnSpPr>
        <p:spPr>
          <a:xfrm>
            <a:off x="422616" y="6443131"/>
            <a:ext cx="1135397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C2BBCCE-7A5F-0008-0FA7-476BA81D9E1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85016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9" r:id="rId14"/>
    <p:sldLayoutId id="2147483680" r:id="rId15"/>
    <p:sldLayoutId id="2147483675" r:id="rId16"/>
    <p:sldLayoutId id="2147483676" r:id="rId17"/>
    <p:sldLayoutId id="2147483677" r:id="rId18"/>
    <p:sldLayoutId id="2147483678" r:id="rId19"/>
  </p:sldLayoutIdLst>
  <p:hf hdr="0" dt="0"/>
  <p:txStyles>
    <p:titleStyle>
      <a:lvl1pPr algn="l" defTabSz="457200" rtl="0" eaLnBrk="1" latinLnBrk="0" hangingPunct="1">
        <a:spcBef>
          <a:spcPct val="0"/>
        </a:spcBef>
        <a:buNone/>
        <a:defRPr sz="2900" b="1" kern="1200">
          <a:solidFill>
            <a:schemeClr val="tx2"/>
          </a:solidFill>
          <a:latin typeface="+mj-lt"/>
          <a:ea typeface="+mj-ea"/>
          <a:cs typeface="+mj-cs"/>
        </a:defRPr>
      </a:lvl1pPr>
    </p:titleStyle>
    <p:bodyStyle>
      <a:lvl1pPr marL="249238" indent="-249238" algn="l" defTabSz="457200" rtl="0" eaLnBrk="1" latinLnBrk="0" hangingPunct="1">
        <a:lnSpc>
          <a:spcPct val="100000"/>
        </a:lnSpc>
        <a:spcBef>
          <a:spcPts val="0"/>
        </a:spcBef>
        <a:spcAft>
          <a:spcPts val="1000"/>
        </a:spcAft>
        <a:buFont typeface="Arial"/>
        <a:buChar char="•"/>
        <a:defRPr sz="2000" kern="1200">
          <a:solidFill>
            <a:schemeClr val="tx1"/>
          </a:solidFill>
          <a:latin typeface="+mn-lt"/>
          <a:ea typeface="+mn-ea"/>
          <a:cs typeface="+mn-cs"/>
        </a:defRPr>
      </a:lvl1pPr>
      <a:lvl2pPr marL="514350" indent="-280988" algn="l" defTabSz="457200" rtl="0" eaLnBrk="1" latinLnBrk="0" hangingPunct="1">
        <a:lnSpc>
          <a:spcPct val="100000"/>
        </a:lnSpc>
        <a:spcBef>
          <a:spcPts val="0"/>
        </a:spcBef>
        <a:spcAft>
          <a:spcPts val="1000"/>
        </a:spcAft>
        <a:buFont typeface="Lucida Grande"/>
        <a:buChar char="-"/>
        <a:tabLst/>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B3F1DF1C-E167-F9A0-EF8F-72D88E67B847}"/>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60843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2922-B449-33B2-5157-FDE4895BA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AE8C8-17B3-AB1B-41BD-4816227F83A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From Service to Safety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505EBDA3-E151-41EC-B95F-EA2BB0B87DC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10</a:t>
            </a:fld>
            <a:endParaRPr lang="en-GB">
              <a:latin typeface="Arial"/>
            </a:endParaRPr>
          </a:p>
        </p:txBody>
      </p:sp>
      <p:sp>
        <p:nvSpPr>
          <p:cNvPr id="7" name="TextBox 6">
            <a:extLst>
              <a:ext uri="{FF2B5EF4-FFF2-40B4-BE49-F238E27FC236}">
                <a16:creationId xmlns:a16="http://schemas.microsoft.com/office/drawing/2014/main" id="{BF3D6957-DDB9-99C4-170D-602E4451BCF4}"/>
              </a:ext>
            </a:extLst>
          </p:cNvPr>
          <p:cNvSpPr txBox="1"/>
          <p:nvPr/>
        </p:nvSpPr>
        <p:spPr>
          <a:xfrm>
            <a:off x="278783" y="1396123"/>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The UK is currently experiencing a shortage of qualified OHS professionals. This problem is expected to get worse over the next five years as a large proportion of professionals are nearing retirement, and too few trainees are entering the market. As a training provider, the British Safety Council is uniquely positioned to help fill this gap. </a:t>
            </a:r>
          </a:p>
          <a:p>
            <a:endParaRPr lang="en-GB" sz="1600" dirty="0">
              <a:solidFill>
                <a:srgbClr val="002F60"/>
              </a:solidFill>
            </a:endParaRPr>
          </a:p>
          <a:p>
            <a:r>
              <a:rPr lang="en-GB" sz="1600" dirty="0">
                <a:solidFill>
                  <a:srgbClr val="002F60"/>
                </a:solidFill>
              </a:rPr>
              <a:t>From Safety to Service is a new initiative that we launched in 2026 in partnership with NEBOSH. We are offering service leavers and veterans who are already, or about to be made, unemployed the opportunity to train for a NEBOSH National General Certificate in Occupational Health and Safety. This is a widely recognised UK qualification for managers, supervisors, and safety professionals, focusing on risk management and safety culture. Training will be delivered by our high-quality </a:t>
            </a:r>
            <a:r>
              <a:rPr lang="en-GB" sz="1600" dirty="0"/>
              <a:t>trainers and will include wider career and pastoral support. NEBOSH is funding the candidates’ examinations fees.</a:t>
            </a:r>
          </a:p>
          <a:p>
            <a:endParaRPr lang="en-GB" sz="1600" dirty="0"/>
          </a:p>
          <a:p>
            <a:r>
              <a:rPr lang="en-GB" sz="1600" dirty="0"/>
              <a:t>The initiative has three primary objectives:</a:t>
            </a:r>
          </a:p>
          <a:p>
            <a:pPr marL="285750" indent="-285750">
              <a:buFont typeface="Arial" panose="020B0604020202020204" pitchFamily="34" charset="0"/>
              <a:buChar char="•"/>
            </a:pPr>
            <a:r>
              <a:rPr lang="en-GB" sz="1600" dirty="0"/>
              <a:t>Utilise the highly transferable skills developed through military service (risk awareness, hazard identification, and mitigation) to help meet critical workforce needs within the OHS sector. </a:t>
            </a:r>
          </a:p>
          <a:p>
            <a:pPr marL="285750" indent="-285750">
              <a:buFont typeface="Arial" panose="020B0604020202020204" pitchFamily="34" charset="0"/>
              <a:buChar char="•"/>
            </a:pPr>
            <a:r>
              <a:rPr lang="en-GB" sz="1600" dirty="0"/>
              <a:t>Attract individuals from more diverse age groups and backgrounds to the profession, addressing challenges associated with an ageing, homogenous workforce</a:t>
            </a:r>
          </a:p>
          <a:p>
            <a:pPr marL="285750" indent="-285750">
              <a:buFont typeface="Arial" panose="020B0604020202020204" pitchFamily="34" charset="0"/>
              <a:buChar char="•"/>
            </a:pPr>
            <a:r>
              <a:rPr lang="en-GB" sz="1600" dirty="0"/>
              <a:t>Provide veterans and service leavers with a clear and sustainable pathway into civilian employment, supporting long-term career development and successful transition.</a:t>
            </a:r>
          </a:p>
        </p:txBody>
      </p:sp>
    </p:spTree>
    <p:extLst>
      <p:ext uri="{BB962C8B-B14F-4D97-AF65-F5344CB8AC3E}">
        <p14:creationId xmlns:p14="http://schemas.microsoft.com/office/powerpoint/2010/main" val="327246795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E8926-762A-1644-BFC8-7ECF3100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ECB78-96C9-B9BE-E0AB-38C461FB2A6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Workplace Wellbeing programme</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3820C141-2668-1D48-D3A4-B6B670C72F1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11</a:t>
            </a:fld>
            <a:endParaRPr lang="en-GB">
              <a:latin typeface="Arial"/>
            </a:endParaRPr>
          </a:p>
        </p:txBody>
      </p:sp>
      <p:sp>
        <p:nvSpPr>
          <p:cNvPr id="7" name="TextBox 6">
            <a:extLst>
              <a:ext uri="{FF2B5EF4-FFF2-40B4-BE49-F238E27FC236}">
                <a16:creationId xmlns:a16="http://schemas.microsoft.com/office/drawing/2014/main" id="{F936B471-084A-9B98-CDC6-D21B35EAB64B}"/>
              </a:ext>
            </a:extLst>
          </p:cNvPr>
          <p:cNvSpPr txBox="1"/>
          <p:nvPr/>
        </p:nvSpPr>
        <p:spPr>
          <a:xfrm>
            <a:off x="269639" y="1624026"/>
            <a:ext cx="1096833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Supporting the wellbeing of workers should be a priority for every organisation. Unfortunately, many micro and small businesses lack the resources, expertise and funding required to implement effective workplace wellbeing strategies. Given that micro and small businesses accounted for 47% of total UK employment at the start of 2025 (DBT, 2026), strengthening their capacity is critical for improving workplace wellbeing at scale.</a:t>
            </a:r>
          </a:p>
          <a:p>
            <a:endParaRPr lang="en-GB" sz="1600" dirty="0"/>
          </a:p>
          <a:p>
            <a:r>
              <a:rPr lang="en-GB" sz="1600" dirty="0"/>
              <a:t>Our Workplace Wellbeing programme is designed specifically to provide a clear, practical and evidence-based approach to improving employee wellbeing.</a:t>
            </a:r>
          </a:p>
          <a:p>
            <a:endParaRPr lang="en-GB" sz="1600" dirty="0"/>
          </a:p>
          <a:p>
            <a:r>
              <a:rPr lang="en-GB" sz="1600" dirty="0"/>
              <a:t>Organisations are guided through structured self-assessments that identify key health, safety and wellbeing needs within their workforce and generates tailored, actionable recommendations. Through accessible video guidance and online resources, organisations are empowered to use these insights and recommendations to develop a focused wellbeing plan and strategy. Alongside this, we provide light-touch expert support. We assistance organisations to interpret their assessment data, engage their employees, refine their wellbeing approaches, and embed wellbeing into everyday organisational practice through regular check-ins and ongoing advice.</a:t>
            </a:r>
          </a:p>
          <a:p>
            <a:endParaRPr lang="en-GB" sz="1600" dirty="0"/>
          </a:p>
          <a:p>
            <a:r>
              <a:rPr lang="en-GB" sz="1600" dirty="0"/>
              <a:t>This programme leads to improved employee wellbeing, reduced workplace risk, and more resilient, productive organisations.</a:t>
            </a:r>
          </a:p>
        </p:txBody>
      </p:sp>
    </p:spTree>
    <p:extLst>
      <p:ext uri="{BB962C8B-B14F-4D97-AF65-F5344CB8AC3E}">
        <p14:creationId xmlns:p14="http://schemas.microsoft.com/office/powerpoint/2010/main" val="1170557312"/>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12CF-CD61-B85B-975F-0BB9B92A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F599-C161-2C3F-9AD3-1A9480D0CE11}"/>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Open-access research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A8721844-5554-FD2C-0881-508E5E8E30E3}"/>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12</a:t>
            </a:fld>
            <a:endParaRPr lang="en-GB">
              <a:latin typeface="Arial"/>
            </a:endParaRPr>
          </a:p>
        </p:txBody>
      </p:sp>
      <p:sp>
        <p:nvSpPr>
          <p:cNvPr id="7" name="TextBox 6">
            <a:extLst>
              <a:ext uri="{FF2B5EF4-FFF2-40B4-BE49-F238E27FC236}">
                <a16:creationId xmlns:a16="http://schemas.microsoft.com/office/drawing/2014/main" id="{7EC9F5C4-EF8F-77FE-730A-45F917D0BDFD}"/>
              </a:ext>
            </a:extLst>
          </p:cNvPr>
          <p:cNvSpPr txBox="1"/>
          <p:nvPr/>
        </p:nvSpPr>
        <p:spPr>
          <a:xfrm>
            <a:off x="306214" y="2100211"/>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As work evolves, so do occupational risks, making continuous research and evidence-building essential. Robust evidence helps identify emerging risks, assess the effectiveness of interventions, understand patterns of behaviour, causes of behaviour change and competency needs.</a:t>
            </a:r>
          </a:p>
          <a:p>
            <a:r>
              <a:rPr lang="en-GB" dirty="0"/>
              <a:t> </a:t>
            </a:r>
          </a:p>
          <a:p>
            <a:r>
              <a:rPr lang="en-GB" dirty="0"/>
              <a:t>Thorough research and evidence should underpin all decisions across policy, regulation, and practice. British Safety Council is uniquely positioned to undertake this work, with in-house expertise, strong partnerships across corporate and public sectors, and the networks required to effectively disseminate findings and support evidence-based advocacy.</a:t>
            </a:r>
          </a:p>
          <a:p>
            <a:r>
              <a:rPr lang="en-GB" dirty="0"/>
              <a:t> </a:t>
            </a:r>
          </a:p>
          <a:p>
            <a:r>
              <a:rPr lang="en-GB" dirty="0"/>
              <a:t>Our research findings are made publicly available to maximise impact, supporting the wider Occupational Health and Safety community and related sectors to improve standards, inform practice, and drive positive change.</a:t>
            </a:r>
          </a:p>
        </p:txBody>
      </p:sp>
    </p:spTree>
    <p:extLst>
      <p:ext uri="{BB962C8B-B14F-4D97-AF65-F5344CB8AC3E}">
        <p14:creationId xmlns:p14="http://schemas.microsoft.com/office/powerpoint/2010/main" val="220715458"/>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F3C5-13DD-A457-C8D7-27ABEC8EA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5D19-46C8-9D5E-96FC-D37A3AC70325}"/>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Educational campaigns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F8E94837-E3CD-8A6F-CFB0-F4CBFE74D26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13</a:t>
            </a:fld>
            <a:endParaRPr lang="en-GB">
              <a:latin typeface="Arial"/>
            </a:endParaRPr>
          </a:p>
        </p:txBody>
      </p:sp>
      <p:sp>
        <p:nvSpPr>
          <p:cNvPr id="7" name="TextBox 6">
            <a:extLst>
              <a:ext uri="{FF2B5EF4-FFF2-40B4-BE49-F238E27FC236}">
                <a16:creationId xmlns:a16="http://schemas.microsoft.com/office/drawing/2014/main" id="{6B4C07E5-7119-B309-5786-7726667A2357}"/>
              </a:ext>
            </a:extLst>
          </p:cNvPr>
          <p:cNvSpPr txBox="1"/>
          <p:nvPr/>
        </p:nvSpPr>
        <p:spPr>
          <a:xfrm>
            <a:off x="351934" y="1628931"/>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sz="1600" dirty="0"/>
              <a:t>Millions of workers across the United Kingdom are exposed to hidden hazards in the workplace that can significantly harm their health, safety and wellbeing. These are physical and psychosocial risks that are unknown, overlooked or underestimated. They pose significant long-term risks and can result in illness, absence and death.</a:t>
            </a:r>
          </a:p>
          <a:p>
            <a:pPr fontAlgn="base"/>
            <a:endParaRPr lang="en-GB" sz="1600" dirty="0"/>
          </a:p>
          <a:p>
            <a:r>
              <a:rPr lang="en-GB" sz="1600" dirty="0"/>
              <a:t>British Safety Council will be launching a public campaign to raise awareness of hidden occupational hazards such as poor indoor air quality, mould, asbestos, RAAC and more. While varied in nature, these risks share a common characteristic: they are preventable.</a:t>
            </a:r>
          </a:p>
          <a:p>
            <a:pPr fontAlgn="base"/>
            <a:endParaRPr lang="en-GB" sz="1600" dirty="0"/>
          </a:p>
          <a:p>
            <a:pPr fontAlgn="base"/>
            <a:r>
              <a:rPr lang="en-GB" sz="1600" b="1" dirty="0">
                <a:solidFill>
                  <a:srgbClr val="002F60"/>
                </a:solidFill>
              </a:rPr>
              <a:t>Our educational campaigns will improve awareness and early recognition of these hazards, equip workers with the knowledge and confidence to raise concerns, and encourage more proactive, prevention-led  risk management. By helping workers, employers, and policymakers recognise these risks and take action, the campaign helps prevent harm and improve health at work</a:t>
            </a:r>
          </a:p>
          <a:p>
            <a:pPr fontAlgn="base"/>
            <a:endParaRPr lang="en-GB" sz="1600" b="1" dirty="0">
              <a:solidFill>
                <a:srgbClr val="002F60"/>
              </a:solidFill>
            </a:endParaRPr>
          </a:p>
          <a:p>
            <a:pPr fontAlgn="base"/>
            <a:r>
              <a:rPr lang="en-GB" sz="1600" dirty="0"/>
              <a:t>It will be delivered through a coordinated, multi-channel campaign designed to maximise reach, engagement, and impact. The campaign will combine strong visual storytelling, targeted communications, and policy engagement to ensure hidden workplace hazards are better recognised, understood, and addressed. The campaign will be structured around quarterly themes, each underpinned by credible, data-driven insight.</a:t>
            </a:r>
          </a:p>
          <a:p>
            <a:pPr fontAlgn="base"/>
            <a:endParaRPr lang="en-GB" sz="1600" b="1" dirty="0">
              <a:solidFill>
                <a:srgbClr val="002F60"/>
              </a:solidFill>
            </a:endParaRPr>
          </a:p>
        </p:txBody>
      </p:sp>
    </p:spTree>
    <p:extLst>
      <p:ext uri="{BB962C8B-B14F-4D97-AF65-F5344CB8AC3E}">
        <p14:creationId xmlns:p14="http://schemas.microsoft.com/office/powerpoint/2010/main" val="242594560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A843-8435-7C52-B270-C2EB8057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34E01-D9AD-EBD6-0012-4EDD85CB6090}"/>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 access publications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962AC405-3E65-9DF1-6BFB-989E2F8F351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14</a:t>
            </a:fld>
            <a:endParaRPr lang="en-GB">
              <a:latin typeface="Arial"/>
            </a:endParaRPr>
          </a:p>
        </p:txBody>
      </p:sp>
      <p:sp>
        <p:nvSpPr>
          <p:cNvPr id="7" name="TextBox 6">
            <a:extLst>
              <a:ext uri="{FF2B5EF4-FFF2-40B4-BE49-F238E27FC236}">
                <a16:creationId xmlns:a16="http://schemas.microsoft.com/office/drawing/2014/main" id="{5F4EBB7D-4941-901C-C955-10C83B495D55}"/>
              </a:ext>
            </a:extLst>
          </p:cNvPr>
          <p:cNvSpPr txBox="1"/>
          <p:nvPr/>
        </p:nvSpPr>
        <p:spPr>
          <a:xfrm>
            <a:off x="351934" y="2001857"/>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Through our free-to-access Health and Safety Uncut podcast, Pulse newsletter and British Safety Council blogs, we share evidence-based knowledge, specialist guidance and expert insight.</a:t>
            </a:r>
          </a:p>
          <a:p>
            <a:endParaRPr lang="en-GB" dirty="0"/>
          </a:p>
          <a:p>
            <a:r>
              <a:rPr lang="en-GB" dirty="0"/>
              <a:t>We publish a monthly magazine for our members, which is subsequently shared with all our contacts, with key articles published on our website and shared on social media.</a:t>
            </a:r>
          </a:p>
          <a:p>
            <a:endParaRPr lang="en-GB" dirty="0"/>
          </a:p>
          <a:p>
            <a:r>
              <a:rPr lang="en-GB" dirty="0"/>
              <a:t>We also distribute monthly best practice guides and posters to support practical implementation across workplaces.</a:t>
            </a:r>
          </a:p>
          <a:p>
            <a:endParaRPr lang="en-GB" dirty="0"/>
          </a:p>
          <a:p>
            <a:r>
              <a:rPr lang="en-GB" dirty="0"/>
              <a:t>Together, these resources keep organisations informed about emerging risks, best practice, regulatory change, and effective interventions, strengthening awareness, improving organisational practice, and supporting better health, safety, and wellbeing outcomes across diverse working environments.</a:t>
            </a:r>
          </a:p>
        </p:txBody>
      </p:sp>
    </p:spTree>
    <p:extLst>
      <p:ext uri="{BB962C8B-B14F-4D97-AF65-F5344CB8AC3E}">
        <p14:creationId xmlns:p14="http://schemas.microsoft.com/office/powerpoint/2010/main" val="1329264980"/>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68CA-29F5-E95E-C84E-B51F79945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BCDB-34FC-4273-E85C-75B14B243222}"/>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Advocacy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2430F7F-AF1A-1895-8AA4-AC4995946985}"/>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15</a:t>
            </a:fld>
            <a:endParaRPr lang="en-GB">
              <a:latin typeface="Arial"/>
            </a:endParaRPr>
          </a:p>
        </p:txBody>
      </p:sp>
      <p:sp>
        <p:nvSpPr>
          <p:cNvPr id="7" name="TextBox 6">
            <a:extLst>
              <a:ext uri="{FF2B5EF4-FFF2-40B4-BE49-F238E27FC236}">
                <a16:creationId xmlns:a16="http://schemas.microsoft.com/office/drawing/2014/main" id="{06E04E6C-CF4D-0CEA-D819-9A5E7C9AB3F8}"/>
              </a:ext>
            </a:extLst>
          </p:cNvPr>
          <p:cNvSpPr txBox="1"/>
          <p:nvPr/>
        </p:nvSpPr>
        <p:spPr>
          <a:xfrm>
            <a:off x="351934" y="1864697"/>
            <a:ext cx="1096833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At British Safety Council, we advocate for change by establishing policy positions on key issues related to health, safety, and wellbeing in the workplace and advocating for them with policymakers and industry. We use these positions to inform consultations, share insights, and influence policy discussions, working to ensure that the needs of workers are prioritised in shaping workplace standards and practices. We do this in the media, and directly through newsletters and other engagement.</a:t>
            </a:r>
          </a:p>
          <a:p>
            <a:r>
              <a:rPr lang="en-GB" sz="1600" dirty="0"/>
              <a:t> </a:t>
            </a:r>
          </a:p>
          <a:p>
            <a:r>
              <a:rPr lang="en-GB" sz="1600" dirty="0"/>
              <a:t>Through our manifestos and positioning statements, we provide a platform for change by outlining our stance on important issues within the workplace health, safety and wellbeing landscape.</a:t>
            </a:r>
          </a:p>
          <a:p>
            <a:endParaRPr lang="en-GB" sz="1600" dirty="0"/>
          </a:p>
          <a:p>
            <a:r>
              <a:rPr lang="en-GB" sz="1600" dirty="0"/>
              <a:t>We use our advocacy to call on employers, policymakers, and other stakeholders to adopt improved standards and best practices.</a:t>
            </a:r>
          </a:p>
          <a:p>
            <a:endParaRPr lang="en-GB" sz="1600" dirty="0"/>
          </a:p>
          <a:p>
            <a:r>
              <a:rPr lang="en-GB" sz="1600" dirty="0"/>
              <a:t>Our public affairs work makes clear our position on crucial matters, such as mental health support, workplace safety, environmental sustainability and employee wellbeing.</a:t>
            </a:r>
          </a:p>
        </p:txBody>
      </p:sp>
    </p:spTree>
    <p:extLst>
      <p:ext uri="{BB962C8B-B14F-4D97-AF65-F5344CB8AC3E}">
        <p14:creationId xmlns:p14="http://schemas.microsoft.com/office/powerpoint/2010/main" val="373877433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4D45-6E07-A872-D27A-9CFA93D30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3E549-6D27-FBE3-5D1B-13ED6EFAED05}"/>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Partner meetings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64BF0ED-4DE1-0046-9C1C-5D2477F2A772}"/>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16</a:t>
            </a:fld>
            <a:endParaRPr lang="en-GB">
              <a:latin typeface="Arial"/>
            </a:endParaRPr>
          </a:p>
        </p:txBody>
      </p:sp>
      <p:sp>
        <p:nvSpPr>
          <p:cNvPr id="7" name="TextBox 6">
            <a:extLst>
              <a:ext uri="{FF2B5EF4-FFF2-40B4-BE49-F238E27FC236}">
                <a16:creationId xmlns:a16="http://schemas.microsoft.com/office/drawing/2014/main" id="{4C5CCC3A-5A53-C61B-92BB-58F7D98465BE}"/>
              </a:ext>
            </a:extLst>
          </p:cNvPr>
          <p:cNvSpPr txBox="1"/>
          <p:nvPr/>
        </p:nvSpPr>
        <p:spPr>
          <a:xfrm>
            <a:off x="351934" y="2413337"/>
            <a:ext cx="109683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On a quarterly basis you will be invited to a joint partner briefing where we share updates on funded programmes, organisational developments, and emerging priorities across workplace health, safety and wellbeing.</a:t>
            </a:r>
          </a:p>
          <a:p>
            <a:r>
              <a:rPr lang="en-GB" dirty="0"/>
              <a:t> </a:t>
            </a:r>
          </a:p>
          <a:p>
            <a:r>
              <a:rPr lang="en-GB" dirty="0"/>
              <a:t>In addition, we provide tailored one-to-one updates based on your organisation’s interests and level of involvement.</a:t>
            </a:r>
          </a:p>
        </p:txBody>
      </p:sp>
    </p:spTree>
    <p:extLst>
      <p:ext uri="{BB962C8B-B14F-4D97-AF65-F5344CB8AC3E}">
        <p14:creationId xmlns:p14="http://schemas.microsoft.com/office/powerpoint/2010/main" val="177587796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E8B0-6DFC-E5A1-4D89-A32031F94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DA20-2B2F-5494-017C-AF4B2EABF27F}"/>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Expert Committee briefings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E155405-2433-92A8-9D22-CC5C663896F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17</a:t>
            </a:fld>
            <a:endParaRPr lang="en-GB">
              <a:latin typeface="Arial"/>
            </a:endParaRPr>
          </a:p>
        </p:txBody>
      </p:sp>
      <p:sp>
        <p:nvSpPr>
          <p:cNvPr id="7" name="TextBox 6">
            <a:extLst>
              <a:ext uri="{FF2B5EF4-FFF2-40B4-BE49-F238E27FC236}">
                <a16:creationId xmlns:a16="http://schemas.microsoft.com/office/drawing/2014/main" id="{B79C3967-5A56-F752-96CF-0E44B8610A70}"/>
              </a:ext>
            </a:extLst>
          </p:cNvPr>
          <p:cNvSpPr txBox="1"/>
          <p:nvPr/>
        </p:nvSpPr>
        <p:spPr>
          <a:xfrm>
            <a:off x="351934" y="2239601"/>
            <a:ext cx="109683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Twice a year, you will be invited to Expert Committee briefings, where our experts present emerging insights on workplace health, safety and wellbeing. These briefings are exclusive to our partners.</a:t>
            </a:r>
          </a:p>
          <a:p>
            <a:r>
              <a:rPr lang="en-GB" dirty="0"/>
              <a:t> </a:t>
            </a:r>
          </a:p>
          <a:p>
            <a:r>
              <a:rPr lang="en-GB" dirty="0"/>
              <a:t>Each session focuses on a key topic, offering early insight into research findings, policy developments, and best practice, alongside updates from our advocacy and thought leadership work.</a:t>
            </a:r>
          </a:p>
          <a:p>
            <a:r>
              <a:rPr lang="en-GB" dirty="0"/>
              <a:t> </a:t>
            </a:r>
          </a:p>
          <a:p>
            <a:r>
              <a:rPr lang="en-GB" dirty="0"/>
              <a:t>Following the presentation, there is an opportunity for structured discussion, supporting knowledge sharing, reflection and exchange of perspectives across attendees. These briefings will help your organisation stay ahead of evolving risks, engage with leading experts and connect with partners.</a:t>
            </a:r>
          </a:p>
        </p:txBody>
      </p:sp>
    </p:spTree>
    <p:extLst>
      <p:ext uri="{BB962C8B-B14F-4D97-AF65-F5344CB8AC3E}">
        <p14:creationId xmlns:p14="http://schemas.microsoft.com/office/powerpoint/2010/main" val="268853040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AFA6-AFE2-C642-C3D7-A250C464B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4F28B-8FDB-97DE-E444-F85EE849E6E7}"/>
              </a:ext>
            </a:extLst>
          </p:cNvPr>
          <p:cNvSpPr>
            <a:spLocks noGrp="1"/>
          </p:cNvSpPr>
          <p:nvPr>
            <p:ph type="title"/>
          </p:nvPr>
        </p:nvSpPr>
        <p:spPr>
          <a:xfrm>
            <a:off x="361298" y="607758"/>
            <a:ext cx="9578363" cy="832103"/>
          </a:xfrm>
        </p:spPr>
        <p:txBody>
          <a:bodyPr>
            <a:normAutofit fontScale="90000"/>
          </a:bodyPr>
          <a:lstStyle/>
          <a:p>
            <a:r>
              <a:rPr lang="en-GB" sz="3200" dirty="0">
                <a:solidFill>
                  <a:srgbClr val="E8010A"/>
                </a:solidFill>
              </a:rPr>
              <a:t>Our reach and influence (2025)</a:t>
            </a:r>
            <a:br>
              <a:rPr lang="en-GB" dirty="0">
                <a:solidFill>
                  <a:srgbClr val="E8010A"/>
                </a:solidFill>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3A4CA7F6-92CA-7BB4-E219-5BCA98EFE152}"/>
              </a:ext>
            </a:extLst>
          </p:cNvPr>
          <p:cNvSpPr>
            <a:spLocks noGrp="1"/>
          </p:cNvSpPr>
          <p:nvPr>
            <p:ph type="sldNum" sz="quarter" idx="12"/>
          </p:nvPr>
        </p:nvSpPr>
        <p:spPr/>
        <p:txBody>
          <a:bodyPr/>
          <a:lstStyle/>
          <a:p>
            <a:pPr defTabSz="457200"/>
            <a:fld id="{7133AA4C-93BA-564F-BBE3-587800EC7529}" type="slidenum">
              <a:rPr lang="en-GB" smtClean="0">
                <a:latin typeface="Arial"/>
              </a:rPr>
              <a:pPr defTabSz="457200"/>
              <a:t>18</a:t>
            </a:fld>
            <a:endParaRPr lang="en-GB">
              <a:latin typeface="Arial"/>
            </a:endParaRPr>
          </a:p>
        </p:txBody>
      </p:sp>
      <p:pic>
        <p:nvPicPr>
          <p:cNvPr id="6" name="Picture 5">
            <a:extLst>
              <a:ext uri="{FF2B5EF4-FFF2-40B4-BE49-F238E27FC236}">
                <a16:creationId xmlns:a16="http://schemas.microsoft.com/office/drawing/2014/main" id="{7DB37048-6F45-5F69-2190-ABCFC7F552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025363"/>
            <a:ext cx="12192000" cy="2047875"/>
          </a:xfrm>
          <a:prstGeom prst="rect">
            <a:avLst/>
          </a:prstGeom>
        </p:spPr>
      </p:pic>
      <p:sp>
        <p:nvSpPr>
          <p:cNvPr id="8" name="TextBox 7">
            <a:extLst>
              <a:ext uri="{FF2B5EF4-FFF2-40B4-BE49-F238E27FC236}">
                <a16:creationId xmlns:a16="http://schemas.microsoft.com/office/drawing/2014/main" id="{676CDEB8-81C8-72B7-4055-5FB0ED9E9C22}"/>
              </a:ext>
            </a:extLst>
          </p:cNvPr>
          <p:cNvSpPr txBox="1"/>
          <p:nvPr/>
        </p:nvSpPr>
        <p:spPr>
          <a:xfrm>
            <a:off x="684647" y="4305904"/>
            <a:ext cx="184785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002F60"/>
                </a:solidFill>
              </a:rPr>
              <a:t>3,220</a:t>
            </a:r>
          </a:p>
          <a:p>
            <a:pPr algn="ctr"/>
            <a:endParaRPr lang="en-GB" sz="1400" b="1" dirty="0">
              <a:solidFill>
                <a:srgbClr val="002F60"/>
              </a:solidFill>
            </a:endParaRPr>
          </a:p>
          <a:p>
            <a:pPr algn="ctr"/>
            <a:r>
              <a:rPr lang="en-GB" sz="1600" dirty="0"/>
              <a:t>Members</a:t>
            </a:r>
          </a:p>
        </p:txBody>
      </p:sp>
      <p:sp>
        <p:nvSpPr>
          <p:cNvPr id="9" name="TextBox 8">
            <a:extLst>
              <a:ext uri="{FF2B5EF4-FFF2-40B4-BE49-F238E27FC236}">
                <a16:creationId xmlns:a16="http://schemas.microsoft.com/office/drawing/2014/main" id="{2949E2EA-AF4B-9AA6-CA0A-40DF439E47FD}"/>
              </a:ext>
            </a:extLst>
          </p:cNvPr>
          <p:cNvSpPr txBox="1"/>
          <p:nvPr/>
        </p:nvSpPr>
        <p:spPr>
          <a:xfrm>
            <a:off x="2685442" y="4298425"/>
            <a:ext cx="23429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13,730</a:t>
            </a:r>
          </a:p>
          <a:p>
            <a:pPr algn="ctr"/>
            <a:endParaRPr lang="en-GB" sz="1400" b="1">
              <a:solidFill>
                <a:srgbClr val="002F60"/>
              </a:solidFill>
            </a:endParaRPr>
          </a:p>
          <a:p>
            <a:pPr algn="ctr"/>
            <a:r>
              <a:rPr lang="en-GB" sz="1600"/>
              <a:t>Individuals trained through our educational programmes</a:t>
            </a:r>
          </a:p>
        </p:txBody>
      </p:sp>
      <p:sp>
        <p:nvSpPr>
          <p:cNvPr id="10" name="TextBox 9">
            <a:extLst>
              <a:ext uri="{FF2B5EF4-FFF2-40B4-BE49-F238E27FC236}">
                <a16:creationId xmlns:a16="http://schemas.microsoft.com/office/drawing/2014/main" id="{FD347BF8-0874-62E8-8D96-F7BEF5F2016B}"/>
              </a:ext>
            </a:extLst>
          </p:cNvPr>
          <p:cNvSpPr txBox="1"/>
          <p:nvPr/>
        </p:nvSpPr>
        <p:spPr>
          <a:xfrm>
            <a:off x="5123048" y="4298425"/>
            <a:ext cx="20405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105,722</a:t>
            </a:r>
          </a:p>
          <a:p>
            <a:pPr algn="ctr"/>
            <a:endParaRPr lang="en-GB" sz="1400" b="1">
              <a:solidFill>
                <a:srgbClr val="002F60"/>
              </a:solidFill>
            </a:endParaRPr>
          </a:p>
          <a:p>
            <a:pPr algn="ctr"/>
            <a:r>
              <a:rPr lang="en-GB" sz="1600"/>
              <a:t>Annual views of Safety Management magazine</a:t>
            </a:r>
          </a:p>
        </p:txBody>
      </p:sp>
      <p:sp>
        <p:nvSpPr>
          <p:cNvPr id="11" name="TextBox 10">
            <a:extLst>
              <a:ext uri="{FF2B5EF4-FFF2-40B4-BE49-F238E27FC236}">
                <a16:creationId xmlns:a16="http://schemas.microsoft.com/office/drawing/2014/main" id="{48B7086D-26C8-E235-5D73-46A2B86DF37C}"/>
              </a:ext>
            </a:extLst>
          </p:cNvPr>
          <p:cNvSpPr txBox="1"/>
          <p:nvPr/>
        </p:nvSpPr>
        <p:spPr>
          <a:xfrm>
            <a:off x="7459529" y="4305905"/>
            <a:ext cx="184785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115,879</a:t>
            </a:r>
          </a:p>
          <a:p>
            <a:pPr algn="ctr"/>
            <a:endParaRPr lang="en-GB" sz="1400" b="1">
              <a:solidFill>
                <a:srgbClr val="002F60"/>
              </a:solidFill>
            </a:endParaRPr>
          </a:p>
          <a:p>
            <a:pPr algn="ctr"/>
            <a:r>
              <a:rPr lang="en-GB" sz="1600"/>
              <a:t>LinkedIn</a:t>
            </a:r>
          </a:p>
          <a:p>
            <a:pPr algn="ctr"/>
            <a:r>
              <a:rPr lang="en-GB" sz="1600"/>
              <a:t>followers </a:t>
            </a:r>
          </a:p>
        </p:txBody>
      </p:sp>
      <p:sp>
        <p:nvSpPr>
          <p:cNvPr id="12" name="TextBox 11">
            <a:extLst>
              <a:ext uri="{FF2B5EF4-FFF2-40B4-BE49-F238E27FC236}">
                <a16:creationId xmlns:a16="http://schemas.microsoft.com/office/drawing/2014/main" id="{F327522C-01A4-11F7-FF6F-353084CB2D9B}"/>
              </a:ext>
            </a:extLst>
          </p:cNvPr>
          <p:cNvSpPr txBox="1"/>
          <p:nvPr/>
        </p:nvSpPr>
        <p:spPr>
          <a:xfrm>
            <a:off x="9774638" y="4305904"/>
            <a:ext cx="19555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107</a:t>
            </a:r>
          </a:p>
          <a:p>
            <a:pPr algn="ctr"/>
            <a:endParaRPr lang="en-GB" sz="1400" b="1">
              <a:solidFill>
                <a:srgbClr val="002F60"/>
              </a:solidFill>
            </a:endParaRPr>
          </a:p>
          <a:p>
            <a:pPr algn="ctr"/>
            <a:r>
              <a:rPr lang="en-GB" sz="1600"/>
              <a:t>International reach across 107 countries</a:t>
            </a:r>
          </a:p>
        </p:txBody>
      </p:sp>
    </p:spTree>
    <p:extLst>
      <p:ext uri="{BB962C8B-B14F-4D97-AF65-F5344CB8AC3E}">
        <p14:creationId xmlns:p14="http://schemas.microsoft.com/office/powerpoint/2010/main" val="249857088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CBBEE-B624-1D9C-2F9E-A52C5B88D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9FE278-496B-09BC-30D1-D9B3FB5D4D12}"/>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C5879073-32EA-DE38-42C2-D341F5C32F16}"/>
              </a:ext>
            </a:extLst>
          </p:cNvPr>
          <p:cNvSpPr>
            <a:spLocks noGrp="1"/>
          </p:cNvSpPr>
          <p:nvPr>
            <p:ph type="subTitle" idx="1"/>
          </p:nvPr>
        </p:nvSpPr>
        <p:spPr/>
        <p:txBody>
          <a:bodyPr/>
          <a:lstStyle/>
          <a:p>
            <a:r>
              <a:rPr lang="en-GB" dirty="0"/>
              <a:t>cassandra.pilossof@britsafe.org</a:t>
            </a:r>
          </a:p>
          <a:p>
            <a:endParaRPr lang="en-GB" dirty="0"/>
          </a:p>
        </p:txBody>
      </p:sp>
    </p:spTree>
    <p:extLst>
      <p:ext uri="{BB962C8B-B14F-4D97-AF65-F5344CB8AC3E}">
        <p14:creationId xmlns:p14="http://schemas.microsoft.com/office/powerpoint/2010/main" val="214226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FA09-E7F2-CC06-886D-86F4688A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BB76D-5F01-7478-0BA3-D3574D1D8837}"/>
              </a:ext>
            </a:extLst>
          </p:cNvPr>
          <p:cNvSpPr>
            <a:spLocks noGrp="1"/>
          </p:cNvSpPr>
          <p:nvPr>
            <p:ph type="title"/>
          </p:nvPr>
        </p:nvSpPr>
        <p:spPr>
          <a:xfrm>
            <a:off x="351934" y="356766"/>
            <a:ext cx="9578363" cy="932537"/>
          </a:xfrm>
        </p:spPr>
        <p:txBody>
          <a:bodyPr/>
          <a:lstStyle/>
          <a:p>
            <a:r>
              <a:rPr lang="en-GB" dirty="0">
                <a:solidFill>
                  <a:srgbClr val="E8010A"/>
                </a:solidFill>
                <a:latin typeface="Arial"/>
                <a:ea typeface="Calibri Light"/>
                <a:cs typeface="Arial"/>
              </a:rPr>
              <a:t>Who we are:</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Our heritage</a:t>
            </a:r>
            <a:r>
              <a:rPr lang="en-GB" sz="2800" dirty="0">
                <a:solidFill>
                  <a:srgbClr val="002F60"/>
                </a:solidFill>
              </a:rPr>
              <a:t> </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BF17B402-2E5C-75AD-0B34-5C9AAB20715D}"/>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2</a:t>
            </a:fld>
            <a:endParaRPr lang="en-GB">
              <a:latin typeface="Arial"/>
            </a:endParaRPr>
          </a:p>
        </p:txBody>
      </p:sp>
      <p:sp>
        <p:nvSpPr>
          <p:cNvPr id="7" name="TextBox 6">
            <a:extLst>
              <a:ext uri="{FF2B5EF4-FFF2-40B4-BE49-F238E27FC236}">
                <a16:creationId xmlns:a16="http://schemas.microsoft.com/office/drawing/2014/main" id="{1BCE6B0D-1513-0CA7-437E-26DD75B50ECC}"/>
              </a:ext>
            </a:extLst>
          </p:cNvPr>
          <p:cNvSpPr txBox="1"/>
          <p:nvPr/>
        </p:nvSpPr>
        <p:spPr>
          <a:xfrm>
            <a:off x="5660137" y="2063635"/>
            <a:ext cx="5641847" cy="3375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spcAft>
                <a:spcPts val="1000"/>
              </a:spcAft>
            </a:pPr>
            <a:r>
              <a:rPr lang="en-US" dirty="0"/>
              <a:t>We are a UK-based, global charity.</a:t>
            </a:r>
          </a:p>
          <a:p>
            <a:pPr algn="ctr" defTabSz="457200">
              <a:spcAft>
                <a:spcPts val="1000"/>
              </a:spcAft>
            </a:pPr>
            <a:endParaRPr lang="en-US" dirty="0"/>
          </a:p>
          <a:p>
            <a:pPr algn="ctr" defTabSz="457200">
              <a:spcAft>
                <a:spcPts val="1000"/>
              </a:spcAft>
            </a:pPr>
            <a:r>
              <a:rPr lang="en-US" b="1" dirty="0"/>
              <a:t>We believe no-one should be injured or made ill through their work</a:t>
            </a:r>
          </a:p>
          <a:p>
            <a:pPr algn="ctr" defTabSz="457200">
              <a:spcAft>
                <a:spcPts val="1000"/>
              </a:spcAft>
            </a:pPr>
            <a:endParaRPr lang="en-US" b="1" dirty="0"/>
          </a:p>
          <a:p>
            <a:pPr algn="ctr" defTabSz="457200">
              <a:spcAft>
                <a:spcPts val="1000"/>
              </a:spcAft>
            </a:pPr>
            <a:r>
              <a:rPr lang="en-US" dirty="0"/>
              <a:t>Since our foundation in 1957, we have campaigned tirelessly to protect workers from accidents, hazards and unsafe conditions, and played a decisive role in the political process that has led to adoption of landmark safety legislation in the UK.</a:t>
            </a:r>
          </a:p>
        </p:txBody>
      </p:sp>
      <p:pic>
        <p:nvPicPr>
          <p:cNvPr id="5" name="Picture 4">
            <a:extLst>
              <a:ext uri="{FF2B5EF4-FFF2-40B4-BE49-F238E27FC236}">
                <a16:creationId xmlns:a16="http://schemas.microsoft.com/office/drawing/2014/main" id="{9B6A86DF-0E35-4DA2-9571-F5666093D7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1934" y="2066544"/>
            <a:ext cx="5010912" cy="3374136"/>
          </a:xfrm>
          <a:prstGeom prst="rect">
            <a:avLst/>
          </a:prstGeom>
        </p:spPr>
      </p:pic>
    </p:spTree>
    <p:extLst>
      <p:ext uri="{BB962C8B-B14F-4D97-AF65-F5344CB8AC3E}">
        <p14:creationId xmlns:p14="http://schemas.microsoft.com/office/powerpoint/2010/main" val="280213842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0158-BEF2-E6DB-1E57-C5428DA4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8F4A5-17D3-CC8E-0B88-CE9FF16A6FC5}"/>
              </a:ext>
            </a:extLst>
          </p:cNvPr>
          <p:cNvSpPr>
            <a:spLocks noGrp="1"/>
          </p:cNvSpPr>
          <p:nvPr>
            <p:ph type="title"/>
          </p:nvPr>
        </p:nvSpPr>
        <p:spPr>
          <a:xfrm>
            <a:off x="351934" y="610085"/>
            <a:ext cx="9578363" cy="841247"/>
          </a:xfrm>
        </p:spPr>
        <p:txBody>
          <a:bodyPr/>
          <a:lstStyle/>
          <a:p>
            <a:r>
              <a:rPr lang="en-GB" dirty="0">
                <a:solidFill>
                  <a:srgbClr val="E8010A"/>
                </a:solidFill>
                <a:latin typeface="Arial"/>
                <a:ea typeface="Calibri Light"/>
                <a:cs typeface="Arial"/>
              </a:rPr>
              <a:t>Scale of the problem</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9806212-98CF-2870-2DA5-CD6044110BA8}"/>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3</a:t>
            </a:fld>
            <a:endParaRPr lang="en-GB">
              <a:latin typeface="Arial"/>
            </a:endParaRPr>
          </a:p>
        </p:txBody>
      </p:sp>
      <p:sp>
        <p:nvSpPr>
          <p:cNvPr id="7" name="TextBox 6">
            <a:extLst>
              <a:ext uri="{FF2B5EF4-FFF2-40B4-BE49-F238E27FC236}">
                <a16:creationId xmlns:a16="http://schemas.microsoft.com/office/drawing/2014/main" id="{CE199452-CF67-0ABD-86A1-459BB0D8AD31}"/>
              </a:ext>
            </a:extLst>
          </p:cNvPr>
          <p:cNvSpPr txBox="1"/>
          <p:nvPr/>
        </p:nvSpPr>
        <p:spPr>
          <a:xfrm>
            <a:off x="260494" y="1889280"/>
            <a:ext cx="10812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Workplace health and safety remains a major issue both nationally and internationally</a:t>
            </a:r>
          </a:p>
        </p:txBody>
      </p:sp>
      <p:pic>
        <p:nvPicPr>
          <p:cNvPr id="5" name="Picture 4">
            <a:extLst>
              <a:ext uri="{FF2B5EF4-FFF2-40B4-BE49-F238E27FC236}">
                <a16:creationId xmlns:a16="http://schemas.microsoft.com/office/drawing/2014/main" id="{A70DF5D9-8CCA-02A6-489D-34EF1C2EB3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840" y="2626755"/>
            <a:ext cx="6145877" cy="3075539"/>
          </a:xfrm>
          <a:prstGeom prst="rect">
            <a:avLst/>
          </a:prstGeom>
          <a:noFill/>
        </p:spPr>
      </p:pic>
      <p:sp>
        <p:nvSpPr>
          <p:cNvPr id="3" name="TextBox 2">
            <a:extLst>
              <a:ext uri="{FF2B5EF4-FFF2-40B4-BE49-F238E27FC236}">
                <a16:creationId xmlns:a16="http://schemas.microsoft.com/office/drawing/2014/main" id="{FAD5B504-A0E3-A4F0-957F-EDD578DD4092}"/>
              </a:ext>
            </a:extLst>
          </p:cNvPr>
          <p:cNvSpPr txBox="1"/>
          <p:nvPr/>
        </p:nvSpPr>
        <p:spPr>
          <a:xfrm>
            <a:off x="6976872" y="2727339"/>
            <a:ext cx="455371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In the UK (2024/25):</a:t>
            </a:r>
          </a:p>
          <a:p>
            <a:pPr marL="285750" indent="-285750">
              <a:buFont typeface="Arial" panose="020B0604020202020204" pitchFamily="34" charset="0"/>
              <a:buChar char="•"/>
            </a:pPr>
            <a:r>
              <a:rPr lang="en-GB" sz="1600" b="1" dirty="0">
                <a:solidFill>
                  <a:srgbClr val="E8010A"/>
                </a:solidFill>
              </a:rPr>
              <a:t>1.9 million </a:t>
            </a:r>
            <a:r>
              <a:rPr lang="en-GB" sz="1600" dirty="0"/>
              <a:t>workers suffered a work-related illness</a:t>
            </a:r>
          </a:p>
          <a:p>
            <a:pPr marL="285750" indent="-285750">
              <a:buFont typeface="Arial" panose="020B0604020202020204" pitchFamily="34" charset="0"/>
              <a:buChar char="•"/>
            </a:pPr>
            <a:r>
              <a:rPr lang="en-GB" sz="1600" b="1" dirty="0">
                <a:solidFill>
                  <a:srgbClr val="E8010A"/>
                </a:solidFill>
              </a:rPr>
              <a:t>623,000</a:t>
            </a:r>
            <a:r>
              <a:rPr lang="en-GB" sz="1600" dirty="0"/>
              <a:t> people were injured at work</a:t>
            </a:r>
          </a:p>
          <a:p>
            <a:pPr marL="285750" indent="-285750">
              <a:buFont typeface="Arial" panose="020B0604020202020204" pitchFamily="34" charset="0"/>
              <a:buChar char="•"/>
            </a:pPr>
            <a:r>
              <a:rPr lang="en-GB" sz="1600" b="1" dirty="0">
                <a:solidFill>
                  <a:srgbClr val="E8010A"/>
                </a:solidFill>
              </a:rPr>
              <a:t>124</a:t>
            </a:r>
            <a:r>
              <a:rPr lang="en-GB" sz="1600" b="1" dirty="0"/>
              <a:t> </a:t>
            </a:r>
            <a:r>
              <a:rPr lang="en-GB" sz="1600" dirty="0"/>
              <a:t>work-related fatalities </a:t>
            </a:r>
          </a:p>
          <a:p>
            <a:pPr marL="285750" indent="-285750">
              <a:buFont typeface="Arial" panose="020B0604020202020204" pitchFamily="34" charset="0"/>
              <a:buChar char="•"/>
            </a:pPr>
            <a:r>
              <a:rPr lang="en-GB" sz="1600" b="1" dirty="0">
                <a:solidFill>
                  <a:srgbClr val="E8010A"/>
                </a:solidFill>
              </a:rPr>
              <a:t>40.1 million </a:t>
            </a:r>
            <a:r>
              <a:rPr lang="en-GB" sz="1600" dirty="0"/>
              <a:t>working days lost</a:t>
            </a:r>
          </a:p>
          <a:p>
            <a:pPr marL="285750" indent="-285750">
              <a:buFont typeface="Arial" panose="020B0604020202020204" pitchFamily="34" charset="0"/>
              <a:buChar char="•"/>
            </a:pPr>
            <a:r>
              <a:rPr lang="en-GB" sz="1600" dirty="0"/>
              <a:t>Costing the UK economy </a:t>
            </a:r>
            <a:r>
              <a:rPr lang="en-GB" sz="1600" b="1" dirty="0">
                <a:solidFill>
                  <a:srgbClr val="E8010A"/>
                </a:solidFill>
              </a:rPr>
              <a:t>~£22.9 billion</a:t>
            </a:r>
          </a:p>
        </p:txBody>
      </p:sp>
      <p:sp>
        <p:nvSpPr>
          <p:cNvPr id="6" name="TextBox 5">
            <a:extLst>
              <a:ext uri="{FF2B5EF4-FFF2-40B4-BE49-F238E27FC236}">
                <a16:creationId xmlns:a16="http://schemas.microsoft.com/office/drawing/2014/main" id="{0C85DDED-D927-A7FB-1652-F625DB38C7CE}"/>
              </a:ext>
            </a:extLst>
          </p:cNvPr>
          <p:cNvSpPr txBox="1"/>
          <p:nvPr/>
        </p:nvSpPr>
        <p:spPr>
          <a:xfrm>
            <a:off x="6976872" y="4597418"/>
            <a:ext cx="46634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Globally:</a:t>
            </a:r>
          </a:p>
          <a:p>
            <a:pPr marL="285750" indent="-285750">
              <a:buFont typeface="Arial" panose="020B0604020202020204" pitchFamily="34" charset="0"/>
              <a:buChar char="•"/>
            </a:pPr>
            <a:r>
              <a:rPr lang="en-GB" sz="1600" dirty="0"/>
              <a:t>Nearly </a:t>
            </a:r>
            <a:r>
              <a:rPr lang="en-GB" sz="1600" b="1" dirty="0">
                <a:solidFill>
                  <a:srgbClr val="FF0000"/>
                </a:solidFill>
              </a:rPr>
              <a:t>3 million </a:t>
            </a:r>
            <a:r>
              <a:rPr lang="en-GB" sz="1600" dirty="0"/>
              <a:t>people die each year because of a workplace injury/illness</a:t>
            </a:r>
          </a:p>
          <a:p>
            <a:pPr marL="285750" indent="-285750">
              <a:buFont typeface="Arial" panose="020B0604020202020204" pitchFamily="34" charset="0"/>
              <a:buChar char="•"/>
            </a:pPr>
            <a:r>
              <a:rPr lang="en-GB" sz="1600" b="1" dirty="0">
                <a:solidFill>
                  <a:srgbClr val="FF0000"/>
                </a:solidFill>
              </a:rPr>
              <a:t>~395 million </a:t>
            </a:r>
            <a:r>
              <a:rPr lang="en-GB" sz="1600" dirty="0"/>
              <a:t>people suffer a non-fatal workplace injury</a:t>
            </a:r>
          </a:p>
        </p:txBody>
      </p:sp>
    </p:spTree>
    <p:extLst>
      <p:ext uri="{BB962C8B-B14F-4D97-AF65-F5344CB8AC3E}">
        <p14:creationId xmlns:p14="http://schemas.microsoft.com/office/powerpoint/2010/main" val="416631544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8E93-FF97-2CFD-CED8-399D314E0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AF03D-9371-08FC-CD29-8B6400DAA627}"/>
              </a:ext>
            </a:extLst>
          </p:cNvPr>
          <p:cNvSpPr>
            <a:spLocks noGrp="1"/>
          </p:cNvSpPr>
          <p:nvPr>
            <p:ph type="title"/>
          </p:nvPr>
        </p:nvSpPr>
        <p:spPr>
          <a:xfrm>
            <a:off x="401840" y="628506"/>
            <a:ext cx="9578363" cy="832103"/>
          </a:xfrm>
        </p:spPr>
        <p:txBody>
          <a:bodyPr/>
          <a:lstStyle/>
          <a:p>
            <a:r>
              <a:rPr lang="en-GB" dirty="0">
                <a:solidFill>
                  <a:srgbClr val="E8010A"/>
                </a:solidFill>
                <a:latin typeface="Arial"/>
                <a:ea typeface="Calibri Light"/>
                <a:cs typeface="Arial"/>
              </a:rPr>
              <a:t>Exacerbating the problem</a:t>
            </a:r>
            <a:br>
              <a:rPr lang="en-GB" dirty="0">
                <a:solidFill>
                  <a:srgbClr val="E8010A"/>
                </a:solidFill>
                <a:ea typeface="+mj-lt"/>
                <a:cs typeface="+mj-lt"/>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29C60CB7-2E74-E190-93D7-BF95BAC5BC5F}"/>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4</a:t>
            </a:fld>
            <a:endParaRPr lang="en-GB">
              <a:latin typeface="Arial"/>
            </a:endParaRPr>
          </a:p>
        </p:txBody>
      </p:sp>
      <p:sp>
        <p:nvSpPr>
          <p:cNvPr id="3" name="TextBox 2">
            <a:extLst>
              <a:ext uri="{FF2B5EF4-FFF2-40B4-BE49-F238E27FC236}">
                <a16:creationId xmlns:a16="http://schemas.microsoft.com/office/drawing/2014/main" id="{09EFD00D-F10D-5ED3-1EF1-144491CEAB1D}"/>
              </a:ext>
            </a:extLst>
          </p:cNvPr>
          <p:cNvSpPr txBox="1"/>
          <p:nvPr/>
        </p:nvSpPr>
        <p:spPr>
          <a:xfrm>
            <a:off x="351934" y="4154651"/>
            <a:ext cx="539341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 is increasingly delivered through complex global supply chains, subcontracting and outsourced models.</a:t>
            </a:r>
          </a:p>
          <a:p>
            <a:endParaRPr lang="en-GB" sz="1600" dirty="0"/>
          </a:p>
          <a:p>
            <a:r>
              <a:rPr lang="en-GB" sz="1600" dirty="0">
                <a:solidFill>
                  <a:srgbClr val="E8010A"/>
                </a:solidFill>
              </a:rPr>
              <a:t>As a result, many businesses face growing exposure to safety, operational, legal and reputational risks in areas where visibility is limited, oversight is fragmented, and accountability is increasingly unclear.</a:t>
            </a:r>
          </a:p>
        </p:txBody>
      </p:sp>
      <p:sp>
        <p:nvSpPr>
          <p:cNvPr id="11" name="TextBox 10">
            <a:extLst>
              <a:ext uri="{FF2B5EF4-FFF2-40B4-BE49-F238E27FC236}">
                <a16:creationId xmlns:a16="http://schemas.microsoft.com/office/drawing/2014/main" id="{08CF2729-5518-806B-3983-D57F873D255C}"/>
              </a:ext>
            </a:extLst>
          </p:cNvPr>
          <p:cNvSpPr txBox="1"/>
          <p:nvPr/>
        </p:nvSpPr>
        <p:spPr>
          <a:xfrm>
            <a:off x="6337841" y="4154651"/>
            <a:ext cx="53934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2F60"/>
                </a:solidFill>
              </a:rPr>
              <a:t>Alongside traditional workplace hazards, new and growing risks are affecting workers’ health and wellbeing</a:t>
            </a:r>
          </a:p>
          <a:p>
            <a:endParaRPr lang="en-GB" sz="1600" dirty="0"/>
          </a:p>
          <a:p>
            <a:r>
              <a:rPr lang="en-GB" sz="1600" dirty="0">
                <a:solidFill>
                  <a:srgbClr val="E8010A"/>
                </a:solidFill>
              </a:rPr>
              <a:t>Long working hours, psychosocial pressures and ergonomic strain are increasingly common. Over 70% of the global workforce is now exposed to climate-related hazards such as air pollution, UV radiation, vector-borne diseases and extreme weather.</a:t>
            </a:r>
          </a:p>
        </p:txBody>
      </p:sp>
      <p:pic>
        <p:nvPicPr>
          <p:cNvPr id="14" name="Picture 13">
            <a:extLst>
              <a:ext uri="{FF2B5EF4-FFF2-40B4-BE49-F238E27FC236}">
                <a16:creationId xmlns:a16="http://schemas.microsoft.com/office/drawing/2014/main" id="{0E476FC5-5BDE-9CDD-9A3D-92709294D7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37841" y="1721780"/>
            <a:ext cx="5393416" cy="2286000"/>
          </a:xfrm>
          <a:prstGeom prst="rect">
            <a:avLst/>
          </a:prstGeom>
        </p:spPr>
      </p:pic>
      <p:pic>
        <p:nvPicPr>
          <p:cNvPr id="16" name="Picture 15">
            <a:extLst>
              <a:ext uri="{FF2B5EF4-FFF2-40B4-BE49-F238E27FC236}">
                <a16:creationId xmlns:a16="http://schemas.microsoft.com/office/drawing/2014/main" id="{4BECCF7B-D20A-65DC-E1C8-4C6AAE2230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1934" y="1721780"/>
            <a:ext cx="5393416" cy="2286000"/>
          </a:xfrm>
          <a:prstGeom prst="rect">
            <a:avLst/>
          </a:prstGeom>
        </p:spPr>
      </p:pic>
    </p:spTree>
    <p:extLst>
      <p:ext uri="{BB962C8B-B14F-4D97-AF65-F5344CB8AC3E}">
        <p14:creationId xmlns:p14="http://schemas.microsoft.com/office/powerpoint/2010/main" val="22032179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25C3-38C6-645F-1FE7-2F5488B0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496F2-1B0F-CB30-2B47-298244308678}"/>
              </a:ext>
            </a:extLst>
          </p:cNvPr>
          <p:cNvSpPr>
            <a:spLocks noGrp="1"/>
          </p:cNvSpPr>
          <p:nvPr>
            <p:ph type="title"/>
          </p:nvPr>
        </p:nvSpPr>
        <p:spPr>
          <a:xfrm>
            <a:off x="401840" y="455161"/>
            <a:ext cx="9578363" cy="832103"/>
          </a:xfrm>
        </p:spPr>
        <p:txBody>
          <a:bodyPr/>
          <a:lstStyle/>
          <a:p>
            <a:r>
              <a:rPr lang="en-GB" dirty="0">
                <a:solidFill>
                  <a:srgbClr val="E8010A"/>
                </a:solidFill>
                <a:latin typeface="Arial"/>
                <a:ea typeface="Calibri Light"/>
                <a:cs typeface="Arial"/>
              </a:rPr>
              <a:t>What we do</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We drive progress through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8D45D9E-7224-072C-CDA4-1D6565C7DC9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5</a:t>
            </a:fld>
            <a:endParaRPr lang="en-GB">
              <a:latin typeface="Arial"/>
            </a:endParaRPr>
          </a:p>
        </p:txBody>
      </p:sp>
      <p:pic>
        <p:nvPicPr>
          <p:cNvPr id="8" name="Picture 7">
            <a:extLst>
              <a:ext uri="{FF2B5EF4-FFF2-40B4-BE49-F238E27FC236}">
                <a16:creationId xmlns:a16="http://schemas.microsoft.com/office/drawing/2014/main" id="{5EEF77DD-DC38-2513-62F4-39BA02206B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1840" y="2112264"/>
            <a:ext cx="3209544" cy="3694176"/>
          </a:xfrm>
          <a:prstGeom prst="rect">
            <a:avLst/>
          </a:prstGeom>
        </p:spPr>
      </p:pic>
      <p:pic>
        <p:nvPicPr>
          <p:cNvPr id="9" name="Picture 8">
            <a:extLst>
              <a:ext uri="{FF2B5EF4-FFF2-40B4-BE49-F238E27FC236}">
                <a16:creationId xmlns:a16="http://schemas.microsoft.com/office/drawing/2014/main" id="{D8E11FFF-DC97-9D61-20A0-282025DF30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5519" y="2112264"/>
            <a:ext cx="3209544" cy="3694176"/>
          </a:xfrm>
          <a:prstGeom prst="rect">
            <a:avLst/>
          </a:prstGeom>
        </p:spPr>
      </p:pic>
      <p:sp>
        <p:nvSpPr>
          <p:cNvPr id="10" name="TextBox 9">
            <a:extLst>
              <a:ext uri="{FF2B5EF4-FFF2-40B4-BE49-F238E27FC236}">
                <a16:creationId xmlns:a16="http://schemas.microsoft.com/office/drawing/2014/main" id="{7A2F22B5-0064-3C76-F634-7D9EC91757FD}"/>
              </a:ext>
            </a:extLst>
          </p:cNvPr>
          <p:cNvSpPr txBox="1"/>
          <p:nvPr/>
        </p:nvSpPr>
        <p:spPr>
          <a:xfrm>
            <a:off x="3729436" y="2199133"/>
            <a:ext cx="223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Education and qualifications</a:t>
            </a:r>
          </a:p>
        </p:txBody>
      </p:sp>
      <p:sp>
        <p:nvSpPr>
          <p:cNvPr id="12" name="TextBox 11">
            <a:extLst>
              <a:ext uri="{FF2B5EF4-FFF2-40B4-BE49-F238E27FC236}">
                <a16:creationId xmlns:a16="http://schemas.microsoft.com/office/drawing/2014/main" id="{D449E446-C60D-C342-E4A8-68FFD26CDCA0}"/>
              </a:ext>
            </a:extLst>
          </p:cNvPr>
          <p:cNvSpPr txBox="1"/>
          <p:nvPr/>
        </p:nvSpPr>
        <p:spPr>
          <a:xfrm>
            <a:off x="3729436" y="331440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Training</a:t>
            </a:r>
          </a:p>
        </p:txBody>
      </p:sp>
      <p:sp>
        <p:nvSpPr>
          <p:cNvPr id="13" name="TextBox 12">
            <a:extLst>
              <a:ext uri="{FF2B5EF4-FFF2-40B4-BE49-F238E27FC236}">
                <a16:creationId xmlns:a16="http://schemas.microsoft.com/office/drawing/2014/main" id="{6C859C2E-C6C3-A9E1-DB9C-CCA69BD3790E}"/>
              </a:ext>
            </a:extLst>
          </p:cNvPr>
          <p:cNvSpPr txBox="1"/>
          <p:nvPr/>
        </p:nvSpPr>
        <p:spPr>
          <a:xfrm>
            <a:off x="3729437" y="420653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Consultancy</a:t>
            </a:r>
          </a:p>
        </p:txBody>
      </p:sp>
      <p:sp>
        <p:nvSpPr>
          <p:cNvPr id="14" name="TextBox 13">
            <a:extLst>
              <a:ext uri="{FF2B5EF4-FFF2-40B4-BE49-F238E27FC236}">
                <a16:creationId xmlns:a16="http://schemas.microsoft.com/office/drawing/2014/main" id="{02C605D0-5D1C-5C7A-4E1E-821F1414E33F}"/>
              </a:ext>
            </a:extLst>
          </p:cNvPr>
          <p:cNvSpPr txBox="1"/>
          <p:nvPr/>
        </p:nvSpPr>
        <p:spPr>
          <a:xfrm>
            <a:off x="3729436" y="50986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Auditing</a:t>
            </a:r>
          </a:p>
        </p:txBody>
      </p:sp>
      <p:sp>
        <p:nvSpPr>
          <p:cNvPr id="15" name="TextBox 14">
            <a:extLst>
              <a:ext uri="{FF2B5EF4-FFF2-40B4-BE49-F238E27FC236}">
                <a16:creationId xmlns:a16="http://schemas.microsoft.com/office/drawing/2014/main" id="{EC586AC3-5630-B555-E819-DA2065105B14}"/>
              </a:ext>
            </a:extLst>
          </p:cNvPr>
          <p:cNvSpPr txBox="1"/>
          <p:nvPr/>
        </p:nvSpPr>
        <p:spPr>
          <a:xfrm>
            <a:off x="9752222" y="2337632"/>
            <a:ext cx="15858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Advocacy</a:t>
            </a:r>
          </a:p>
        </p:txBody>
      </p:sp>
      <p:sp>
        <p:nvSpPr>
          <p:cNvPr id="17" name="TextBox 16">
            <a:extLst>
              <a:ext uri="{FF2B5EF4-FFF2-40B4-BE49-F238E27FC236}">
                <a16:creationId xmlns:a16="http://schemas.microsoft.com/office/drawing/2014/main" id="{DF55D353-9139-2417-FE06-5B585F998C5C}"/>
              </a:ext>
            </a:extLst>
          </p:cNvPr>
          <p:cNvSpPr txBox="1"/>
          <p:nvPr/>
        </p:nvSpPr>
        <p:spPr>
          <a:xfrm>
            <a:off x="9761365" y="329611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Research</a:t>
            </a:r>
          </a:p>
        </p:txBody>
      </p:sp>
      <p:sp>
        <p:nvSpPr>
          <p:cNvPr id="18" name="TextBox 17">
            <a:extLst>
              <a:ext uri="{FF2B5EF4-FFF2-40B4-BE49-F238E27FC236}">
                <a16:creationId xmlns:a16="http://schemas.microsoft.com/office/drawing/2014/main" id="{6D67B430-1AFC-9B0B-813A-B0E755968858}"/>
              </a:ext>
            </a:extLst>
          </p:cNvPr>
          <p:cNvSpPr txBox="1"/>
          <p:nvPr/>
        </p:nvSpPr>
        <p:spPr>
          <a:xfrm>
            <a:off x="9761366" y="42339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Publications</a:t>
            </a:r>
          </a:p>
        </p:txBody>
      </p:sp>
      <p:sp>
        <p:nvSpPr>
          <p:cNvPr id="19" name="TextBox 18">
            <a:extLst>
              <a:ext uri="{FF2B5EF4-FFF2-40B4-BE49-F238E27FC236}">
                <a16:creationId xmlns:a16="http://schemas.microsoft.com/office/drawing/2014/main" id="{D59F930A-754F-3F7A-67ED-393CB1612129}"/>
              </a:ext>
            </a:extLst>
          </p:cNvPr>
          <p:cNvSpPr txBox="1"/>
          <p:nvPr/>
        </p:nvSpPr>
        <p:spPr>
          <a:xfrm>
            <a:off x="9761365" y="4998092"/>
            <a:ext cx="19055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Specialist network forums</a:t>
            </a:r>
          </a:p>
        </p:txBody>
      </p:sp>
    </p:spTree>
    <p:extLst>
      <p:ext uri="{BB962C8B-B14F-4D97-AF65-F5344CB8AC3E}">
        <p14:creationId xmlns:p14="http://schemas.microsoft.com/office/powerpoint/2010/main" val="86632190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8FD-1CFE-CC62-CE26-626F66593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237BC-86D7-0A95-44AB-16E6CD926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Working together</a:t>
            </a: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72F9BE27-E2E7-9C3A-2B32-14861B3BD129}"/>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6</a:t>
            </a:fld>
            <a:endParaRPr lang="en-GB">
              <a:latin typeface="Arial"/>
            </a:endParaRPr>
          </a:p>
        </p:txBody>
      </p:sp>
      <p:sp>
        <p:nvSpPr>
          <p:cNvPr id="5" name="TextBox 4">
            <a:extLst>
              <a:ext uri="{FF2B5EF4-FFF2-40B4-BE49-F238E27FC236}">
                <a16:creationId xmlns:a16="http://schemas.microsoft.com/office/drawing/2014/main" id="{E14A27F4-145D-D498-A41E-B245649E8352}"/>
              </a:ext>
            </a:extLst>
          </p:cNvPr>
          <p:cNvSpPr txBox="1"/>
          <p:nvPr/>
        </p:nvSpPr>
        <p:spPr>
          <a:xfrm>
            <a:off x="328688" y="1453895"/>
            <a:ext cx="1109216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Worker wellbeing directly impacts corporate reputation, operational productivity and resilience.</a:t>
            </a:r>
          </a:p>
          <a:p>
            <a:endParaRPr lang="en-GB" sz="1600" dirty="0"/>
          </a:p>
          <a:p>
            <a:r>
              <a:rPr lang="en-GB" sz="1600" dirty="0"/>
              <a:t>However, there is a widening gap between what is needed to protect workers and what is happening in practice. This is most visible in higher-risk sectors, smaller organisations and global supply chains, where access to data, expertise and training is limited. </a:t>
            </a:r>
          </a:p>
          <a:p>
            <a:endParaRPr lang="en-GB" sz="1600" dirty="0"/>
          </a:p>
          <a:p>
            <a:r>
              <a:rPr lang="en-GB" sz="1600" dirty="0"/>
              <a:t>Closing this gap requires sustained effort to strengthen evidence, improve access to insight, and build the capabilities needed to act at scale.</a:t>
            </a:r>
          </a:p>
          <a:p>
            <a:endParaRPr lang="en-GB" dirty="0"/>
          </a:p>
          <a:p>
            <a:r>
              <a:rPr lang="en-GB" b="1" dirty="0"/>
              <a:t>We need your help to ensure that every worker goes home at the end of the day as healthy as they were when they went to work.</a:t>
            </a:r>
          </a:p>
        </p:txBody>
      </p:sp>
      <p:pic>
        <p:nvPicPr>
          <p:cNvPr id="9" name="Picture 8">
            <a:extLst>
              <a:ext uri="{FF2B5EF4-FFF2-40B4-BE49-F238E27FC236}">
                <a16:creationId xmlns:a16="http://schemas.microsoft.com/office/drawing/2014/main" id="{75F002DE-B9FA-6DC6-DDD1-BE511E9BAB7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526280"/>
            <a:ext cx="12192000" cy="2390862"/>
          </a:xfrm>
          <a:prstGeom prst="rect">
            <a:avLst/>
          </a:prstGeom>
        </p:spPr>
      </p:pic>
    </p:spTree>
    <p:extLst>
      <p:ext uri="{BB962C8B-B14F-4D97-AF65-F5344CB8AC3E}">
        <p14:creationId xmlns:p14="http://schemas.microsoft.com/office/powerpoint/2010/main" val="1189135884"/>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C6EAA-20F7-1F01-3A06-E270B3025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8C59-C92D-B13A-C627-47B294E3E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 Supporter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BCE7B98-881C-E041-19D1-1324086534E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7</a:t>
            </a:fld>
            <a:endParaRPr lang="en-GB">
              <a:latin typeface="Arial"/>
            </a:endParaRPr>
          </a:p>
        </p:txBody>
      </p:sp>
      <p:sp>
        <p:nvSpPr>
          <p:cNvPr id="5" name="TextBox 4">
            <a:extLst>
              <a:ext uri="{FF2B5EF4-FFF2-40B4-BE49-F238E27FC236}">
                <a16:creationId xmlns:a16="http://schemas.microsoft.com/office/drawing/2014/main" id="{A725E323-B860-4179-B8AA-39A5B364749B}"/>
              </a:ext>
            </a:extLst>
          </p:cNvPr>
          <p:cNvSpPr txBox="1"/>
          <p:nvPr/>
        </p:nvSpPr>
        <p:spPr>
          <a:xfrm>
            <a:off x="401840" y="2113255"/>
            <a:ext cx="10772624"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Supporter Partner: £5,000 annual contribution</a:t>
            </a:r>
          </a:p>
          <a:p>
            <a:r>
              <a:rPr lang="en-GB" sz="1600" dirty="0"/>
              <a:t>Through our partnership, you will help strengthen occupational health, safety, and wellbeing outcomes for workers now and in the future:</a:t>
            </a:r>
          </a:p>
          <a:p>
            <a:endParaRPr lang="en-GB" sz="700" dirty="0"/>
          </a:p>
          <a:p>
            <a:pPr marL="285750" indent="-285750">
              <a:buFont typeface="Arial" panose="020B0604020202020204" pitchFamily="34" charset="0"/>
              <a:buChar char="•"/>
            </a:pPr>
            <a:r>
              <a:rPr lang="en-GB" sz="1600" dirty="0"/>
              <a:t>Support the training of 10 veterans and service leavers to become OHS practitioners through our </a:t>
            </a:r>
            <a:r>
              <a:rPr lang="en-GB" sz="1600" dirty="0">
                <a:solidFill>
                  <a:srgbClr val="E8010A"/>
                </a:solidFill>
              </a:rPr>
              <a:t>From Service to Safety</a:t>
            </a:r>
            <a:r>
              <a:rPr lang="en-GB" sz="1600" b="1" i="1" dirty="0">
                <a:solidFill>
                  <a:srgbClr val="E8010A"/>
                </a:solidFill>
              </a:rPr>
              <a:t> </a:t>
            </a:r>
            <a:r>
              <a:rPr lang="en-GB" sz="1600" dirty="0"/>
              <a:t>initiative</a:t>
            </a:r>
          </a:p>
          <a:p>
            <a:endParaRPr lang="en-GB" sz="700" dirty="0"/>
          </a:p>
          <a:p>
            <a:pPr marL="285750" indent="-285750">
              <a:buFont typeface="Arial" panose="020B0604020202020204" pitchFamily="34" charset="0"/>
              <a:buChar char="•"/>
            </a:pPr>
            <a:r>
              <a:rPr lang="en-GB" sz="1600" dirty="0"/>
              <a:t>Enable more SMEs to access our </a:t>
            </a:r>
            <a:r>
              <a:rPr lang="en-GB" sz="1600" dirty="0">
                <a:solidFill>
                  <a:srgbClr val="E8010A"/>
                </a:solidFill>
              </a:rPr>
              <a:t>Workplace Wellbeing programme</a:t>
            </a:r>
            <a:r>
              <a:rPr lang="en-GB" sz="1600" dirty="0">
                <a:solidFill>
                  <a:srgbClr val="002F60"/>
                </a:solidFill>
              </a:rPr>
              <a:t>,</a:t>
            </a:r>
            <a:r>
              <a:rPr lang="en-GB" sz="1600" dirty="0"/>
              <a:t> improving </a:t>
            </a:r>
            <a:r>
              <a:rPr lang="en-GB" sz="1600" dirty="0">
                <a:solidFill>
                  <a:srgbClr val="002F60"/>
                </a:solidFill>
              </a:rPr>
              <a:t>employee wellbeing and organisational outcomes - Nominate qualifying beneficiary organisations (optional)</a:t>
            </a:r>
            <a:endParaRPr lang="en-GB" sz="1600" dirty="0"/>
          </a:p>
          <a:p>
            <a:endParaRPr lang="en-GB" sz="700" dirty="0"/>
          </a:p>
          <a:p>
            <a:pPr marL="285750" indent="-285750">
              <a:buFont typeface="Arial" panose="020B0604020202020204" pitchFamily="34" charset="0"/>
              <a:buChar char="•"/>
            </a:pPr>
            <a:r>
              <a:rPr lang="en-GB" sz="1600" dirty="0"/>
              <a:t>Provide flexible funding that enables us to </a:t>
            </a:r>
            <a:r>
              <a:rPr lang="en-GB" sz="1600" dirty="0">
                <a:solidFill>
                  <a:srgbClr val="E8010A"/>
                </a:solidFill>
              </a:rPr>
              <a:t>scale and sustain our work </a:t>
            </a:r>
            <a:r>
              <a:rPr lang="en-GB" sz="1600" dirty="0"/>
              <a:t>where the need and opportunity for impact is greatest </a:t>
            </a:r>
          </a:p>
        </p:txBody>
      </p:sp>
    </p:spTree>
    <p:extLst>
      <p:ext uri="{BB962C8B-B14F-4D97-AF65-F5344CB8AC3E}">
        <p14:creationId xmlns:p14="http://schemas.microsoft.com/office/powerpoint/2010/main" val="69941214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86B5-6F95-118D-34BB-D78E942B2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DBEC1-771F-4462-B2D9-A39B8DEA75A9}"/>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 Supporter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070B4472-B841-5703-6481-D1D1916E442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8</a:t>
            </a:fld>
            <a:endParaRPr lang="en-GB">
              <a:latin typeface="Arial"/>
            </a:endParaRPr>
          </a:p>
        </p:txBody>
      </p:sp>
      <p:sp>
        <p:nvSpPr>
          <p:cNvPr id="5" name="TextBox 4">
            <a:extLst>
              <a:ext uri="{FF2B5EF4-FFF2-40B4-BE49-F238E27FC236}">
                <a16:creationId xmlns:a16="http://schemas.microsoft.com/office/drawing/2014/main" id="{0968C2DA-51C9-3C7B-BEAE-A9654D7C8B4D}"/>
              </a:ext>
            </a:extLst>
          </p:cNvPr>
          <p:cNvSpPr txBox="1"/>
          <p:nvPr/>
        </p:nvSpPr>
        <p:spPr>
          <a:xfrm>
            <a:off x="401840" y="1618486"/>
            <a:ext cx="1041551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You will be part of an ongoing engagement programme designed to provide structured insight, collaboration and visibility of impact.</a:t>
            </a:r>
          </a:p>
          <a:p>
            <a:endParaRPr lang="en-GB" sz="700" dirty="0"/>
          </a:p>
          <a:p>
            <a:endParaRPr lang="en-GB" sz="700" dirty="0"/>
          </a:p>
          <a:p>
            <a:r>
              <a:rPr lang="en-GB" sz="1600" b="1" dirty="0"/>
              <a:t>Insight and influence</a:t>
            </a:r>
          </a:p>
          <a:p>
            <a:pPr marL="285750" indent="-285750">
              <a:buFont typeface="Arial" panose="020B0604020202020204" pitchFamily="34" charset="0"/>
              <a:buChar char="•"/>
            </a:pPr>
            <a:r>
              <a:rPr lang="en-GB" sz="1600" dirty="0"/>
              <a:t>Access insights, research and advocacy updates through Expert Committee briefings and partner meetings</a:t>
            </a:r>
          </a:p>
          <a:p>
            <a:pPr marL="285750" indent="-285750">
              <a:buFont typeface="Arial" panose="020B0604020202020204" pitchFamily="34" charset="0"/>
              <a:buChar char="•"/>
            </a:pPr>
            <a:r>
              <a:rPr lang="en-GB" sz="1600" dirty="0"/>
              <a:t>Track the impact of your contribution through regular reporting and an annual impact summary</a:t>
            </a:r>
          </a:p>
          <a:p>
            <a:br>
              <a:rPr lang="en-GB" sz="700" dirty="0"/>
            </a:br>
            <a:r>
              <a:rPr lang="en-GB" sz="1600" b="1" dirty="0"/>
              <a:t>Organisational engagement</a:t>
            </a:r>
          </a:p>
          <a:p>
            <a:pPr marL="285750" indent="-285750">
              <a:buFont typeface="Arial" panose="020B0604020202020204" pitchFamily="34" charset="0"/>
              <a:buChar char="•"/>
            </a:pPr>
            <a:r>
              <a:rPr lang="en-GB" sz="1600" dirty="0"/>
              <a:t>Engage your staff through a Lunch and Learn session exploring your impact and involvement </a:t>
            </a:r>
          </a:p>
          <a:p>
            <a:pPr marL="285750" indent="-285750">
              <a:buFont typeface="Arial" panose="020B0604020202020204" pitchFamily="34" charset="0"/>
              <a:buChar char="•"/>
            </a:pPr>
            <a:r>
              <a:rPr lang="en-GB" sz="1600" dirty="0"/>
              <a:t>Receive tailored content to support your ESG, CSR and annual reporting</a:t>
            </a:r>
          </a:p>
          <a:p>
            <a:pPr marL="285750" lvl="0" indent="-285750">
              <a:buFont typeface="Arial" panose="020B0604020202020204" pitchFamily="34" charset="0"/>
              <a:buChar char="•"/>
            </a:pPr>
            <a:r>
              <a:rPr lang="en-GB" sz="1600" dirty="0"/>
              <a:t>Use ready-made press release and social media templates to communicate your involvement</a:t>
            </a:r>
          </a:p>
          <a:p>
            <a:endParaRPr lang="en-GB" sz="700" b="1" dirty="0"/>
          </a:p>
          <a:p>
            <a:r>
              <a:rPr lang="en-GB" sz="1600" b="1" dirty="0"/>
              <a:t>Recognition and network</a:t>
            </a:r>
          </a:p>
          <a:p>
            <a:pPr marL="285750" indent="-285750">
              <a:buFont typeface="Arial" panose="020B0604020202020204" pitchFamily="34" charset="0"/>
              <a:buChar char="•"/>
            </a:pPr>
            <a:r>
              <a:rPr lang="en-GB" sz="1600" dirty="0"/>
              <a:t>Feature your company on our Partnership Programme webpage</a:t>
            </a:r>
          </a:p>
          <a:p>
            <a:pPr marL="285750" indent="-285750">
              <a:buFont typeface="Arial" panose="020B0604020202020204" pitchFamily="34" charset="0"/>
              <a:buChar char="•"/>
            </a:pPr>
            <a:r>
              <a:rPr lang="en-GB" sz="1600" dirty="0"/>
              <a:t>Use your digital partner badge and branding assets to demonstrate your support for safer, healthier workplaces</a:t>
            </a:r>
          </a:p>
        </p:txBody>
      </p:sp>
    </p:spTree>
    <p:extLst>
      <p:ext uri="{BB962C8B-B14F-4D97-AF65-F5344CB8AC3E}">
        <p14:creationId xmlns:p14="http://schemas.microsoft.com/office/powerpoint/2010/main" val="363587029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16A7B-E88D-2F2A-6D5C-7B9DF5D285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2C9E9E4-2FA8-74A1-B012-CC6676042C4C}"/>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6D706675-45DF-3E24-48BF-F7BB8FDF68BB}"/>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4041309804"/>
      </p:ext>
    </p:extLst>
  </p:cSld>
  <p:clrMapOvr>
    <a:masterClrMapping/>
  </p:clrMapOvr>
</p:sld>
</file>

<file path=ppt/theme/theme1.xml><?xml version="1.0" encoding="utf-8"?>
<a:theme xmlns:a="http://schemas.openxmlformats.org/drawingml/2006/main" name="01 Corporate presentation">
  <a:themeElements>
    <a:clrScheme name="bsc">
      <a:dk1>
        <a:srgbClr val="002F5F"/>
      </a:dk1>
      <a:lt1>
        <a:sysClr val="window" lastClr="FFFFFF"/>
      </a:lt1>
      <a:dk2>
        <a:srgbClr val="E8010A"/>
      </a:dk2>
      <a:lt2>
        <a:srgbClr val="FFFFFF"/>
      </a:lt2>
      <a:accent1>
        <a:srgbClr val="002F5F"/>
      </a:accent1>
      <a:accent2>
        <a:srgbClr val="ED1C24"/>
      </a:accent2>
      <a:accent3>
        <a:srgbClr val="FF6319"/>
      </a:accent3>
      <a:accent4>
        <a:srgbClr val="FAA61A"/>
      </a:accent4>
      <a:accent5>
        <a:srgbClr val="34B233"/>
      </a:accent5>
      <a:accent6>
        <a:srgbClr val="E8010A"/>
      </a:accent6>
      <a:hlink>
        <a:srgbClr val="002F5F"/>
      </a:hlink>
      <a:folHlink>
        <a:srgbClr val="002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solidFill>
              <a:schemeClr val="tx1"/>
            </a:solidFill>
          </a:defRPr>
        </a:defPPr>
      </a:lstStyle>
      <a:style>
        <a:lnRef idx="2">
          <a:schemeClr val="accent1"/>
        </a:lnRef>
        <a:fillRef idx="0">
          <a:schemeClr val="accent1"/>
        </a:fillRef>
        <a:effectRef idx="1">
          <a:schemeClr val="accent1"/>
        </a:effectRef>
        <a:fontRef idx="minor">
          <a:schemeClr val="tx1"/>
        </a:fontRef>
      </a:style>
    </a:spDef>
    <a:lnDef>
      <a:spPr>
        <a:ln w="63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A5349F-C661-487C-9709-F278EC15C327}" vid="{7A943FE7-F16E-466D-BD1F-4CEA375C0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1ec3513-a996-4a03-89dd-df8afafcd2a3" xsi:nil="true"/>
    <_ip_UnifiedCompliancePolicyProperties xmlns="http://schemas.microsoft.com/sharepoint/v3" xsi:nil="true"/>
    <lcf76f155ced4ddcb4097134ff3c332f xmlns="b752dcd0-7900-4fa3-b674-72093e0a7d80">
      <Terms xmlns="http://schemas.microsoft.com/office/infopath/2007/PartnerControls"/>
    </lcf76f155ced4ddcb4097134ff3c332f>
    <_dlc_DocId xmlns="61ec3513-a996-4a03-89dd-df8afafcd2a3">M3EQZ3DZUR67-1-2647339</_dlc_DocId>
    <_dlc_DocIdUrl xmlns="61ec3513-a996-4a03-89dd-df8afafcd2a3">
      <Url>https://britishsafetycouncil.sharepoint.com/sites/Fileserver/_layouts/15/DocIdRedir.aspx?ID=M3EQZ3DZUR67-1-2647339</Url>
      <Description>M3EQZ3DZUR67-1-2647339</Description>
    </_dlc_DocIdUrl>
    <SharedWithUsers xmlns="61ec3513-a996-4a03-89dd-df8afafcd2a3">
      <UserInfo>
        <DisplayName>Julian Quigley</DisplayName>
        <AccountId>10248</AccountId>
        <AccountType/>
      </UserInfo>
      <UserInfo>
        <DisplayName>Paul Fakley</DisplayName>
        <AccountId>4262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FC96DD223E68A46BA1E902D0C9E9638" ma:contentTypeVersion="25" ma:contentTypeDescription="Create a new document." ma:contentTypeScope="" ma:versionID="1f030f2a9d39e522da61c7104b4fdc5e">
  <xsd:schema xmlns:xsd="http://www.w3.org/2001/XMLSchema" xmlns:xs="http://www.w3.org/2001/XMLSchema" xmlns:p="http://schemas.microsoft.com/office/2006/metadata/properties" xmlns:ns1="http://schemas.microsoft.com/sharepoint/v3" xmlns:ns2="61ec3513-a996-4a03-89dd-df8afafcd2a3" xmlns:ns3="b752dcd0-7900-4fa3-b674-72093e0a7d80" targetNamespace="http://schemas.microsoft.com/office/2006/metadata/properties" ma:root="true" ma:fieldsID="90c69decfcdc2e06cca1575ed0c1229d" ns1:_="" ns2:_="" ns3:_="">
    <xsd:import namespace="http://schemas.microsoft.com/sharepoint/v3"/>
    <xsd:import namespace="61ec3513-a996-4a03-89dd-df8afafcd2a3"/>
    <xsd:import namespace="b752dcd0-7900-4fa3-b674-72093e0a7d8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c3513-a996-4a03-89dd-df8afafcd2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afd2899b-8f44-4eb7-bf68-2b41c6a729f7}" ma:internalName="TaxCatchAll" ma:showField="CatchAllData" ma:web="61ec3513-a996-4a03-89dd-df8afafcd2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dcd0-7900-4fa3-b674-72093e0a7d8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ac27602-7205-4238-97d6-94f6094b7680"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700CD-48EA-477C-9437-A928CDC0202C}">
  <ds:schemaRefs>
    <ds:schemaRef ds:uri="http://schemas.microsoft.com/sharepoint/v3"/>
    <ds:schemaRef ds:uri="b752dcd0-7900-4fa3-b674-72093e0a7d80"/>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1ec3513-a996-4a03-89dd-df8afafcd2a3"/>
    <ds:schemaRef ds:uri="http://purl.org/dc/dcmitype/"/>
  </ds:schemaRefs>
</ds:datastoreItem>
</file>

<file path=customXml/itemProps2.xml><?xml version="1.0" encoding="utf-8"?>
<ds:datastoreItem xmlns:ds="http://schemas.openxmlformats.org/officeDocument/2006/customXml" ds:itemID="{DD584390-B6E2-486C-B14F-D93043B739FF}">
  <ds:schemaRefs>
    <ds:schemaRef ds:uri="http://schemas.microsoft.com/sharepoint/v3/contenttype/forms"/>
  </ds:schemaRefs>
</ds:datastoreItem>
</file>

<file path=customXml/itemProps3.xml><?xml version="1.0" encoding="utf-8"?>
<ds:datastoreItem xmlns:ds="http://schemas.openxmlformats.org/officeDocument/2006/customXml" ds:itemID="{EC6D2CF0-C128-471A-BCE7-86E406D4E925}">
  <ds:schemaRefs>
    <ds:schemaRef ds:uri="http://schemas.microsoft.com/sharepoint/events"/>
  </ds:schemaRefs>
</ds:datastoreItem>
</file>

<file path=customXml/itemProps4.xml><?xml version="1.0" encoding="utf-8"?>
<ds:datastoreItem xmlns:ds="http://schemas.openxmlformats.org/officeDocument/2006/customXml" ds:itemID="{1EE221FD-52A5-49D4-A13D-6C804861D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c3513-a996-4a03-89dd-df8afafcd2a3"/>
    <ds:schemaRef ds:uri="b752dcd0-7900-4fa3-b674-72093e0a7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1535</TotalTime>
  <Words>2009</Words>
  <Application>Microsoft Office PowerPoint</Application>
  <PresentationFormat>Widescreen</PresentationFormat>
  <Paragraphs>161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Lucida Grande</vt:lpstr>
      <vt:lpstr>01 Corporate presentation</vt:lpstr>
      <vt:lpstr>Partnership Programme</vt:lpstr>
      <vt:lpstr>Who we are: Our heritage  </vt:lpstr>
      <vt:lpstr>Scale of the problem </vt:lpstr>
      <vt:lpstr>Exacerbating the problem </vt:lpstr>
      <vt:lpstr>What we do We drive progress through</vt:lpstr>
      <vt:lpstr>Working together</vt:lpstr>
      <vt:lpstr>Become a Supporter Partner</vt:lpstr>
      <vt:lpstr>Become a Supporter Partner</vt:lpstr>
      <vt:lpstr>Partnership Programme</vt:lpstr>
      <vt:lpstr>Our social impact projects From Service to Safety</vt:lpstr>
      <vt:lpstr>Our social impact projects Workplace Wellbeing programme</vt:lpstr>
      <vt:lpstr>Our social impact projects Open-access research</vt:lpstr>
      <vt:lpstr>Our social impact projects Educational campaigns</vt:lpstr>
      <vt:lpstr>Our social impact projects Open access publications</vt:lpstr>
      <vt:lpstr>Our social impact projects Advocacy</vt:lpstr>
      <vt:lpstr>Engagement Partner meetings</vt:lpstr>
      <vt:lpstr>Engagement Expert Committee briefings</vt:lpstr>
      <vt:lpstr>Our reach and influence (2025) </vt:lpstr>
      <vt:lpstr>Partnership Programme</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Engagement 2024 Planning  Policy and Communications</dc:title>
  <dc:creator>Matthew Winn</dc:creator>
  <cp:lastModifiedBy>Zoe  Jackson (she/her)</cp:lastModifiedBy>
  <cp:revision>93</cp:revision>
  <dcterms:created xsi:type="dcterms:W3CDTF">2023-12-06T11:45:20Z</dcterms:created>
  <dcterms:modified xsi:type="dcterms:W3CDTF">2026-06-12T11:20:16Z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0x010100AFC96DD223E68A46BA1E902D0C9E9638</vt:lpwstr>
  </property>
  <property fmtid="{D5CDD505-2E9C-101B-9397-08002B2CF9AE}" pid="3" name="MediaServiceImageTags">
    <vt:lpwstr/>
  </property>
  <property fmtid="{D5CDD505-2E9C-101B-9397-08002B2CF9AE}" pid="4" name="_dlc_DocIdItemGuid">
    <vt:lpwstr>d581d14d-c080-4249-a778-04eddee3b19a</vt:lpwstr>
  </property>
</Properties>
</file>